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9" r:id="rId6"/>
    <p:sldId id="273" r:id="rId7"/>
    <p:sldId id="277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4" r:id="rId17"/>
    <p:sldId id="276" r:id="rId18"/>
    <p:sldId id="275" r:id="rId19"/>
    <p:sldId id="278" r:id="rId20"/>
    <p:sldId id="279" r:id="rId21"/>
    <p:sldId id="280" r:id="rId22"/>
    <p:sldId id="281" r:id="rId23"/>
    <p:sldId id="282" r:id="rId24"/>
    <p:sldId id="283" r:id="rId25"/>
    <p:sldId id="284" r:id="rId26"/>
  </p:sldIdLst>
  <p:sldSz cx="12192000" cy="6858000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192D"/>
    <a:srgbClr val="009885"/>
    <a:srgbClr val="D3C2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CCEABA-1F6A-45EC-95B7-82195828E9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32BA107-C0C6-4299-BE9C-458A926D03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64DEEC-1D39-4E1E-BEB5-53F260D91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91D6-4D22-4789-9F1B-C46CD23A87C2}" type="datetimeFigureOut">
              <a:rPr lang="es-MX" smtClean="0"/>
              <a:t>06/01/2025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F2D754-0EDC-45BC-A5D3-376EC4C43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D9D0A0-81A3-482F-BDB3-81315B856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FFDB-E9A5-4B71-9D8F-CC283AD4DE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4102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31E222-C7A7-448C-983C-7B8541D94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3F6FDED-ECCD-4836-8D92-C3FC18A92F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75FBBB-DD1F-479F-9CC5-316C636D9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91D6-4D22-4789-9F1B-C46CD23A87C2}" type="datetimeFigureOut">
              <a:rPr lang="es-MX" smtClean="0"/>
              <a:t>06/01/2025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EB04EB-2DAF-40F3-8842-6A7A89F1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2E973-34A7-45F3-A9A0-439C4513C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FFDB-E9A5-4B71-9D8F-CC283AD4DE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814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D1D67D6-1759-4367-95D6-DC10AECC72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9A2ADEB-2CC3-41FC-A292-B3061CDA94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0AA03B-18D8-49C8-B7A9-BC2B71F35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91D6-4D22-4789-9F1B-C46CD23A87C2}" type="datetimeFigureOut">
              <a:rPr lang="es-MX" smtClean="0"/>
              <a:t>06/01/2025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FF65E7-3453-4EE4-A962-EDF364448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FE231A-2FAC-418F-8617-DF65EB0F7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FFDB-E9A5-4B71-9D8F-CC283AD4DE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0070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2217A8-8753-4B1B-A232-DC166FE5C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8F3EBC-8DA5-4472-9A0D-236CC6844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51618F-47E9-455F-975D-78AE545C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91D6-4D22-4789-9F1B-C46CD23A87C2}" type="datetimeFigureOut">
              <a:rPr lang="es-MX" smtClean="0"/>
              <a:t>06/01/2025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07BA61-E099-4C15-97CC-5DB4F26B0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20C3F8-5C9D-469C-A677-1178D4A2B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FFDB-E9A5-4B71-9D8F-CC283AD4DE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8192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7EEBDC-36C3-4324-9964-192CE3543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49ECC7A-3F2D-4D90-B607-2F3294115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B888D1-3AD4-402C-9492-4F95A6F0D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91D6-4D22-4789-9F1B-C46CD23A87C2}" type="datetimeFigureOut">
              <a:rPr lang="es-MX" smtClean="0"/>
              <a:t>06/01/2025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6B15B0-400D-4F14-A91D-001ACE729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F72865-92B0-474A-8F46-9442DE77A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FFDB-E9A5-4B71-9D8F-CC283AD4DE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5009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009826-5CCF-4AC5-A2E7-CB295647F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DCCC49-BD6F-4E66-8212-E2FAAD1020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CAFFA2-1A41-4E10-B4F7-2BB73D28B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BC6C27A-31C2-4B47-BC32-BD08CE4AD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91D6-4D22-4789-9F1B-C46CD23A87C2}" type="datetimeFigureOut">
              <a:rPr lang="es-MX" smtClean="0"/>
              <a:t>06/01/2025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2B0AD13-FC44-4827-9899-847C37860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C76A411-472A-4162-BA3F-383DD5E6C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FFDB-E9A5-4B71-9D8F-CC283AD4DE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3150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B08B80-1709-4211-8672-49715DACD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249BDEC-2C2F-4993-AB1C-EA5DD4360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B824C3E-DF3F-4A68-9D67-1284943035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5B763CF-1039-4A08-8636-A64588E04C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F96E9D-C9E7-4E89-AB0A-9DD03A205F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79B337B-1A48-42B4-9E17-A2575BBE2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91D6-4D22-4789-9F1B-C46CD23A87C2}" type="datetimeFigureOut">
              <a:rPr lang="es-MX" smtClean="0"/>
              <a:t>06/01/2025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E93C324-168C-438C-9711-5376524E2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646CAED-2F42-440C-A251-A0B3DD6C0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FFDB-E9A5-4B71-9D8F-CC283AD4DE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2841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F61EB-99B1-4251-AC66-6BA2BF520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9DDC3F0-C9EB-496C-AE30-72BA72D0C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91D6-4D22-4789-9F1B-C46CD23A87C2}" type="datetimeFigureOut">
              <a:rPr lang="es-MX" smtClean="0"/>
              <a:t>06/01/2025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DB435E7-BB27-4005-A5CF-E6E241388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7EDAE44-FDF3-4B8C-9E03-130E73DB0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FFDB-E9A5-4B71-9D8F-CC283AD4DE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7053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701817-99C1-4A29-AC1F-1323D938C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91D6-4D22-4789-9F1B-C46CD23A87C2}" type="datetimeFigureOut">
              <a:rPr lang="es-MX" smtClean="0"/>
              <a:t>06/01/2025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3B86C6B-DBD9-4F3B-9AEC-EA2A65E2E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CE7237E-3A54-479A-8C5E-BAFEF3519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FFDB-E9A5-4B71-9D8F-CC283AD4DE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6108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71C09A-ACC5-4E6B-B883-8F7569D1C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14DF4B-1BE0-4882-BD80-745589B3B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8C0FBD7-3721-44AB-B6D0-4339F8BA32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6191416-DFDB-4DA2-9E79-61882E50F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91D6-4D22-4789-9F1B-C46CD23A87C2}" type="datetimeFigureOut">
              <a:rPr lang="es-MX" smtClean="0"/>
              <a:t>06/01/2025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4F4BE64-95B1-4D67-90EC-6176B465A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891DCDF-D44F-4E25-BB45-8A0D51F9D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FFDB-E9A5-4B71-9D8F-CC283AD4DE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942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C4CC01-CCB0-4F4B-888C-0AFD36A7E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3BACB26-6600-425E-A660-2681940D55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BE23A4F-D7F1-42B0-90A3-E2203F1A18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275A962-83F9-4109-A1D4-D1DFF7903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91D6-4D22-4789-9F1B-C46CD23A87C2}" type="datetimeFigureOut">
              <a:rPr lang="es-MX" smtClean="0"/>
              <a:t>06/01/2025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2DAEE12-0228-446E-AF75-4393ADA62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0667257-C9F4-4C61-A558-291DBBD77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FFDB-E9A5-4B71-9D8F-CC283AD4DE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4096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5A413C3-A7D2-41F4-A7ED-2F607746E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9D784A-8BB6-4260-BD2D-F7B7255C6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6FC126-67DE-4A6B-8D80-69665272DF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91D6-4D22-4789-9F1B-C46CD23A87C2}" type="datetimeFigureOut">
              <a:rPr lang="es-MX" smtClean="0"/>
              <a:t>06/01/2025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4C56AF-6119-4811-A274-3B5B10E0D4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446E7F-D04F-4A52-8C33-E238F279D4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0FFDB-E9A5-4B71-9D8F-CC283AD4DE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4063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76CA8A17-4ACD-4634-A628-22688EED210B}"/>
              </a:ext>
            </a:extLst>
          </p:cNvPr>
          <p:cNvGrpSpPr/>
          <p:nvPr/>
        </p:nvGrpSpPr>
        <p:grpSpPr>
          <a:xfrm>
            <a:off x="2675466" y="1193800"/>
            <a:ext cx="5923447" cy="5366200"/>
            <a:chOff x="2382592" y="99017"/>
            <a:chExt cx="6568224" cy="6278914"/>
          </a:xfrm>
        </p:grpSpPr>
        <p:pic>
          <p:nvPicPr>
            <p:cNvPr id="8" name="WordPictureWatermark9637230" descr="/Users/franciscotamayo/Desktop/Hoja Membretada_Mesa de trabajo 1 copia.png">
              <a:extLst>
                <a:ext uri="{FF2B5EF4-FFF2-40B4-BE49-F238E27FC236}">
                  <a16:creationId xmlns:a16="http://schemas.microsoft.com/office/drawing/2014/main" id="{DBAEF215-1E24-2FDC-E20C-9919A9C4A5A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291" t="4253" r="12985" b="4198"/>
            <a:stretch/>
          </p:blipFill>
          <p:spPr bwMode="auto">
            <a:xfrm>
              <a:off x="2494029" y="99017"/>
              <a:ext cx="6456787" cy="6278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3498B400-86CB-602C-CC65-5D1DCEAAE965}"/>
                </a:ext>
              </a:extLst>
            </p:cNvPr>
            <p:cNvSpPr/>
            <p:nvPr/>
          </p:nvSpPr>
          <p:spPr>
            <a:xfrm>
              <a:off x="2382592" y="99017"/>
              <a:ext cx="1326523" cy="8153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5" name="Título 1">
            <a:extLst>
              <a:ext uri="{FF2B5EF4-FFF2-40B4-BE49-F238E27FC236}">
                <a16:creationId xmlns:a16="http://schemas.microsoft.com/office/drawing/2014/main" id="{C9DE140C-616B-4DCC-81DA-C2887E1B2B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067" y="946603"/>
            <a:ext cx="11015093" cy="5232344"/>
          </a:xfrm>
        </p:spPr>
        <p:txBody>
          <a:bodyPr anchor="ctr" anchorCtr="0">
            <a:noAutofit/>
          </a:bodyPr>
          <a:lstStyle/>
          <a:p>
            <a:r>
              <a:rPr lang="es-MX" sz="3000" b="1" dirty="0">
                <a:solidFill>
                  <a:srgbClr val="AE19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anose="020B0602030504020204" pitchFamily="34" charset="0"/>
              </a:rPr>
              <a:t>Sistema Estatal de Protección Civil</a:t>
            </a:r>
            <a:br>
              <a:rPr lang="es-MX" sz="3300" b="1" dirty="0">
                <a:solidFill>
                  <a:srgbClr val="AE19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anose="020B0602030504020204" pitchFamily="34" charset="0"/>
              </a:rPr>
            </a:br>
            <a:r>
              <a:rPr lang="es-MX" sz="2000" dirty="0">
                <a:solidFill>
                  <a:srgbClr val="AE192D"/>
                </a:solidFill>
                <a:latin typeface="Lucida Sans" panose="020B0602030504020204" pitchFamily="34" charset="0"/>
              </a:rPr>
              <a:t>Centro Estatal de Protección Civil, Monitoreo de Riesgos y Manejo del Fuego</a:t>
            </a:r>
            <a:br>
              <a:rPr lang="es-MX" sz="4400" dirty="0">
                <a:solidFill>
                  <a:srgbClr val="AE192D"/>
                </a:solidFill>
                <a:latin typeface="Lucida Sans" panose="020B0602030504020204" pitchFamily="34" charset="0"/>
              </a:rPr>
            </a:br>
            <a:br>
              <a:rPr lang="es-MX" sz="4400" dirty="0">
                <a:solidFill>
                  <a:srgbClr val="AE192D"/>
                </a:solidFill>
                <a:latin typeface="Lucida Sans" panose="020B0602030504020204" pitchFamily="34" charset="0"/>
              </a:rPr>
            </a:br>
            <a:br>
              <a:rPr lang="es-MX" sz="4400" dirty="0">
                <a:solidFill>
                  <a:srgbClr val="AE192D"/>
                </a:solidFill>
                <a:latin typeface="Lucida Sans" panose="020B0602030504020204" pitchFamily="34" charset="0"/>
              </a:rPr>
            </a:br>
            <a:r>
              <a:rPr lang="es-MX" sz="4300" b="1" dirty="0">
                <a:solidFill>
                  <a:srgbClr val="AE19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anose="020B0602030504020204" pitchFamily="34" charset="0"/>
              </a:rPr>
              <a:t>Tarjeta Semanal Estatal de Incendios</a:t>
            </a:r>
            <a:br>
              <a:rPr lang="es-MX" sz="4000" b="1" dirty="0">
                <a:solidFill>
                  <a:srgbClr val="AE19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anose="020B0602030504020204" pitchFamily="34" charset="0"/>
              </a:rPr>
            </a:br>
            <a:br>
              <a:rPr lang="es-MX" sz="4000" dirty="0">
                <a:solidFill>
                  <a:srgbClr val="AE192D"/>
                </a:solidFill>
                <a:latin typeface="Lucida Sans" panose="020B0602030504020204" pitchFamily="34" charset="0"/>
              </a:rPr>
            </a:br>
            <a:br>
              <a:rPr lang="es-MX" sz="4000" dirty="0">
                <a:solidFill>
                  <a:srgbClr val="AE192D"/>
                </a:solidFill>
                <a:latin typeface="Lucida Sans" panose="020B0602030504020204" pitchFamily="34" charset="0"/>
              </a:rPr>
            </a:br>
            <a:br>
              <a:rPr lang="es-MX" sz="4000" dirty="0">
                <a:solidFill>
                  <a:srgbClr val="AE192D"/>
                </a:solidFill>
                <a:latin typeface="Lucida Sans" panose="020B0602030504020204" pitchFamily="34" charset="0"/>
              </a:rPr>
            </a:br>
            <a:r>
              <a:rPr lang="es-MX" sz="1800" dirty="0">
                <a:solidFill>
                  <a:srgbClr val="AE192D"/>
                </a:solidFill>
                <a:latin typeface="Lucida Sans" panose="020B0602030504020204" pitchFamily="34" charset="0"/>
              </a:rPr>
              <a:t>Información preliminar del 1 al 19 de enero de 2025</a:t>
            </a:r>
            <a:br>
              <a:rPr lang="es-MX" sz="1800" dirty="0">
                <a:solidFill>
                  <a:srgbClr val="AE192D"/>
                </a:solidFill>
                <a:latin typeface="Lucida Sans" panose="020B0602030504020204" pitchFamily="34" charset="0"/>
              </a:rPr>
            </a:br>
            <a:r>
              <a:rPr lang="es-MX" sz="1500" dirty="0">
                <a:solidFill>
                  <a:srgbClr val="AE192D"/>
                </a:solidFill>
                <a:latin typeface="Lucida Sans" panose="020B0602030504020204" pitchFamily="34" charset="0"/>
              </a:rPr>
              <a:t>(Acumulado por esta ocasión)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9737673-6E85-4072-BFFA-BFE6B628E6D4}"/>
              </a:ext>
            </a:extLst>
          </p:cNvPr>
          <p:cNvSpPr/>
          <p:nvPr/>
        </p:nvSpPr>
        <p:spPr>
          <a:xfrm>
            <a:off x="1" y="6476947"/>
            <a:ext cx="12192000" cy="381053"/>
          </a:xfrm>
          <a:prstGeom prst="rect">
            <a:avLst/>
          </a:prstGeom>
          <a:solidFill>
            <a:srgbClr val="009885"/>
          </a:solidFill>
          <a:ln>
            <a:solidFill>
              <a:srgbClr val="0098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D8D37C7-5D6F-500E-BAF4-E1A5BC6AD6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904" y="221800"/>
            <a:ext cx="10575256" cy="10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031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38434349-FE3B-4DCA-8E98-B1304B1DE68D}"/>
              </a:ext>
            </a:extLst>
          </p:cNvPr>
          <p:cNvGrpSpPr/>
          <p:nvPr/>
        </p:nvGrpSpPr>
        <p:grpSpPr>
          <a:xfrm>
            <a:off x="2756080" y="1287887"/>
            <a:ext cx="6156100" cy="5570113"/>
            <a:chOff x="2382592" y="99017"/>
            <a:chExt cx="6568224" cy="6278914"/>
          </a:xfrm>
        </p:grpSpPr>
        <p:pic>
          <p:nvPicPr>
            <p:cNvPr id="7" name="WordPictureWatermark9637230" descr="/Users/franciscotamayo/Desktop/Hoja Membretada_Mesa de trabajo 1 copia.png">
              <a:extLst>
                <a:ext uri="{FF2B5EF4-FFF2-40B4-BE49-F238E27FC236}">
                  <a16:creationId xmlns:a16="http://schemas.microsoft.com/office/drawing/2014/main" id="{444B2827-8C27-4853-82C3-AB511BF1DE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291" t="4253" r="12985" b="4198"/>
            <a:stretch/>
          </p:blipFill>
          <p:spPr bwMode="auto">
            <a:xfrm>
              <a:off x="2494029" y="99017"/>
              <a:ext cx="6456787" cy="6278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CFD6F346-A270-4024-B643-8D1317C9CCAD}"/>
                </a:ext>
              </a:extLst>
            </p:cNvPr>
            <p:cNvSpPr/>
            <p:nvPr/>
          </p:nvSpPr>
          <p:spPr>
            <a:xfrm>
              <a:off x="2382592" y="99017"/>
              <a:ext cx="1326523" cy="8153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A618BED6-5D38-4F94-9FD2-3C74F3896A57}"/>
              </a:ext>
            </a:extLst>
          </p:cNvPr>
          <p:cNvSpPr txBox="1"/>
          <p:nvPr/>
        </p:nvSpPr>
        <p:spPr>
          <a:xfrm>
            <a:off x="922866" y="103031"/>
            <a:ext cx="8105223" cy="1480236"/>
          </a:xfrm>
          <a:prstGeom prst="rect">
            <a:avLst/>
          </a:prstGeom>
          <a:solidFill>
            <a:srgbClr val="009885"/>
          </a:solidFill>
          <a:ln>
            <a:solidFill>
              <a:srgbClr val="009885"/>
            </a:solidFill>
          </a:ln>
          <a:effectLst>
            <a:outerShdw blurRad="50800" dist="38100" dir="5400000" algn="t" rotWithShape="0">
              <a:srgbClr val="00988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Lucida Sans" panose="020B0602030504020204" pitchFamily="34" charset="0"/>
              </a:rPr>
              <a:t>2.6. Información </a:t>
            </a:r>
            <a:r>
              <a:rPr lang="en-US" sz="3200" dirty="0" err="1">
                <a:solidFill>
                  <a:schemeClr val="bg1"/>
                </a:solidFill>
                <a:latin typeface="Lucida Sans" panose="020B0602030504020204" pitchFamily="34" charset="0"/>
              </a:rPr>
              <a:t>Estadística</a:t>
            </a:r>
            <a:r>
              <a:rPr lang="en-US" sz="3200" dirty="0">
                <a:solidFill>
                  <a:schemeClr val="bg1"/>
                </a:solidFill>
                <a:latin typeface="Lucida Sans" panose="020B0602030504020204" pitchFamily="34" charset="0"/>
              </a:rPr>
              <a:t> de </a:t>
            </a:r>
            <a:r>
              <a:rPr lang="en-US" sz="3200" dirty="0" err="1">
                <a:solidFill>
                  <a:schemeClr val="bg1"/>
                </a:solidFill>
                <a:latin typeface="Lucida Sans" panose="020B0602030504020204" pitchFamily="34" charset="0"/>
              </a:rPr>
              <a:t>Incendios</a:t>
            </a:r>
            <a:r>
              <a:rPr lang="en-US" sz="3200" dirty="0">
                <a:solidFill>
                  <a:schemeClr val="bg1"/>
                </a:solidFill>
                <a:latin typeface="Lucida Sans" panose="020B0602030504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Lucida Sans" panose="020B0602030504020204" pitchFamily="34" charset="0"/>
              </a:rPr>
              <a:t>Forestales</a:t>
            </a:r>
            <a:r>
              <a:rPr lang="en-US" sz="3200" dirty="0">
                <a:solidFill>
                  <a:schemeClr val="bg1"/>
                </a:solidFill>
                <a:latin typeface="Lucida Sans" panose="020B0602030504020204" pitchFamily="34" charset="0"/>
              </a:rPr>
              <a:t> por </a:t>
            </a:r>
            <a:r>
              <a:rPr lang="en-US" sz="3200" dirty="0" err="1">
                <a:solidFill>
                  <a:schemeClr val="bg1"/>
                </a:solidFill>
                <a:latin typeface="Lucida Sans" panose="020B0602030504020204" pitchFamily="34" charset="0"/>
              </a:rPr>
              <a:t>Áreas</a:t>
            </a:r>
            <a:r>
              <a:rPr lang="en-US" sz="3200" dirty="0">
                <a:solidFill>
                  <a:schemeClr val="bg1"/>
                </a:solidFill>
                <a:latin typeface="Lucida Sans" panose="020B0602030504020204" pitchFamily="34" charset="0"/>
              </a:rPr>
              <a:t> Naturales Protegidas </a:t>
            </a:r>
            <a:r>
              <a:rPr lang="en-US" sz="3200" dirty="0" err="1">
                <a:solidFill>
                  <a:schemeClr val="bg1"/>
                </a:solidFill>
                <a:latin typeface="Lucida Sans" panose="020B0602030504020204" pitchFamily="34" charset="0"/>
              </a:rPr>
              <a:t>Estatales</a:t>
            </a:r>
            <a:endParaRPr lang="en-US" sz="32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AABA5E1-A1D6-4CD9-AFAC-DC2C59426D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713" y="103032"/>
            <a:ext cx="2947310" cy="96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72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38434349-FE3B-4DCA-8E98-B1304B1DE68D}"/>
              </a:ext>
            </a:extLst>
          </p:cNvPr>
          <p:cNvGrpSpPr/>
          <p:nvPr/>
        </p:nvGrpSpPr>
        <p:grpSpPr>
          <a:xfrm>
            <a:off x="2756080" y="1287887"/>
            <a:ext cx="6156100" cy="5570113"/>
            <a:chOff x="2382592" y="99017"/>
            <a:chExt cx="6568224" cy="6278914"/>
          </a:xfrm>
        </p:grpSpPr>
        <p:pic>
          <p:nvPicPr>
            <p:cNvPr id="7" name="WordPictureWatermark9637230" descr="/Users/franciscotamayo/Desktop/Hoja Membretada_Mesa de trabajo 1 copia.png">
              <a:extLst>
                <a:ext uri="{FF2B5EF4-FFF2-40B4-BE49-F238E27FC236}">
                  <a16:creationId xmlns:a16="http://schemas.microsoft.com/office/drawing/2014/main" id="{444B2827-8C27-4853-82C3-AB511BF1DE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291" t="4253" r="12985" b="4198"/>
            <a:stretch/>
          </p:blipFill>
          <p:spPr bwMode="auto">
            <a:xfrm>
              <a:off x="2494029" y="99017"/>
              <a:ext cx="6456787" cy="6278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CFD6F346-A270-4024-B643-8D1317C9CCAD}"/>
                </a:ext>
              </a:extLst>
            </p:cNvPr>
            <p:cNvSpPr/>
            <p:nvPr/>
          </p:nvSpPr>
          <p:spPr>
            <a:xfrm>
              <a:off x="2382592" y="99017"/>
              <a:ext cx="1326523" cy="8153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A618BED6-5D38-4F94-9FD2-3C74F3896A57}"/>
              </a:ext>
            </a:extLst>
          </p:cNvPr>
          <p:cNvSpPr txBox="1"/>
          <p:nvPr/>
        </p:nvSpPr>
        <p:spPr>
          <a:xfrm>
            <a:off x="872066" y="321738"/>
            <a:ext cx="8156023" cy="1058329"/>
          </a:xfrm>
          <a:prstGeom prst="rect">
            <a:avLst/>
          </a:prstGeom>
          <a:solidFill>
            <a:srgbClr val="009885"/>
          </a:solidFill>
          <a:ln>
            <a:solidFill>
              <a:srgbClr val="009885"/>
            </a:solidFill>
          </a:ln>
          <a:effectLst>
            <a:outerShdw blurRad="50800" dist="38100" dir="5400000" algn="t" rotWithShape="0">
              <a:srgbClr val="00988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2.7.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Causas</a:t>
            </a:r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de los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Incendios</a:t>
            </a:r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Forestales</a:t>
            </a:r>
            <a:endParaRPr lang="en-US" sz="3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AABA5E1-A1D6-4CD9-AFAC-DC2C59426D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713" y="103032"/>
            <a:ext cx="2947310" cy="96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050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38434349-FE3B-4DCA-8E98-B1304B1DE68D}"/>
              </a:ext>
            </a:extLst>
          </p:cNvPr>
          <p:cNvGrpSpPr/>
          <p:nvPr/>
        </p:nvGrpSpPr>
        <p:grpSpPr>
          <a:xfrm>
            <a:off x="2756080" y="1287887"/>
            <a:ext cx="6156100" cy="5570113"/>
            <a:chOff x="2382592" y="99017"/>
            <a:chExt cx="6568224" cy="6278914"/>
          </a:xfrm>
        </p:grpSpPr>
        <p:pic>
          <p:nvPicPr>
            <p:cNvPr id="7" name="WordPictureWatermark9637230" descr="/Users/franciscotamayo/Desktop/Hoja Membretada_Mesa de trabajo 1 copia.png">
              <a:extLst>
                <a:ext uri="{FF2B5EF4-FFF2-40B4-BE49-F238E27FC236}">
                  <a16:creationId xmlns:a16="http://schemas.microsoft.com/office/drawing/2014/main" id="{444B2827-8C27-4853-82C3-AB511BF1DE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291" t="4253" r="12985" b="4198"/>
            <a:stretch/>
          </p:blipFill>
          <p:spPr bwMode="auto">
            <a:xfrm>
              <a:off x="2494029" y="99017"/>
              <a:ext cx="6456787" cy="6278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CFD6F346-A270-4024-B643-8D1317C9CCAD}"/>
                </a:ext>
              </a:extLst>
            </p:cNvPr>
            <p:cNvSpPr/>
            <p:nvPr/>
          </p:nvSpPr>
          <p:spPr>
            <a:xfrm>
              <a:off x="2382592" y="99017"/>
              <a:ext cx="1326523" cy="8153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A618BED6-5D38-4F94-9FD2-3C74F3896A57}"/>
              </a:ext>
            </a:extLst>
          </p:cNvPr>
          <p:cNvSpPr txBox="1"/>
          <p:nvPr/>
        </p:nvSpPr>
        <p:spPr>
          <a:xfrm>
            <a:off x="956733" y="211667"/>
            <a:ext cx="8071356" cy="1159933"/>
          </a:xfrm>
          <a:prstGeom prst="rect">
            <a:avLst/>
          </a:prstGeom>
          <a:solidFill>
            <a:srgbClr val="009885"/>
          </a:solidFill>
          <a:ln>
            <a:solidFill>
              <a:srgbClr val="009885"/>
            </a:solidFill>
          </a:ln>
          <a:effectLst>
            <a:outerShdw blurRad="50800" dist="38100" dir="5400000" algn="t" rotWithShape="0">
              <a:srgbClr val="00988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2.8. Personal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Participante</a:t>
            </a:r>
            <a:endParaRPr lang="en-US" sz="3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AABA5E1-A1D6-4CD9-AFAC-DC2C59426D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713" y="103032"/>
            <a:ext cx="2947310" cy="96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205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38434349-FE3B-4DCA-8E98-B1304B1DE68D}"/>
              </a:ext>
            </a:extLst>
          </p:cNvPr>
          <p:cNvGrpSpPr/>
          <p:nvPr/>
        </p:nvGrpSpPr>
        <p:grpSpPr>
          <a:xfrm>
            <a:off x="2756080" y="1287887"/>
            <a:ext cx="6156100" cy="5570113"/>
            <a:chOff x="2382592" y="99017"/>
            <a:chExt cx="6568224" cy="6278914"/>
          </a:xfrm>
        </p:grpSpPr>
        <p:pic>
          <p:nvPicPr>
            <p:cNvPr id="7" name="WordPictureWatermark9637230" descr="/Users/franciscotamayo/Desktop/Hoja Membretada_Mesa de trabajo 1 copia.png">
              <a:extLst>
                <a:ext uri="{FF2B5EF4-FFF2-40B4-BE49-F238E27FC236}">
                  <a16:creationId xmlns:a16="http://schemas.microsoft.com/office/drawing/2014/main" id="{444B2827-8C27-4853-82C3-AB511BF1DE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291" t="4253" r="12985" b="4198"/>
            <a:stretch/>
          </p:blipFill>
          <p:spPr bwMode="auto">
            <a:xfrm>
              <a:off x="2494029" y="99017"/>
              <a:ext cx="6456787" cy="6278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CFD6F346-A270-4024-B643-8D1317C9CCAD}"/>
                </a:ext>
              </a:extLst>
            </p:cNvPr>
            <p:cNvSpPr/>
            <p:nvPr/>
          </p:nvSpPr>
          <p:spPr>
            <a:xfrm>
              <a:off x="2382592" y="99017"/>
              <a:ext cx="1326523" cy="8153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A618BED6-5D38-4F94-9FD2-3C74F3896A57}"/>
              </a:ext>
            </a:extLst>
          </p:cNvPr>
          <p:cNvSpPr txBox="1"/>
          <p:nvPr/>
        </p:nvSpPr>
        <p:spPr>
          <a:xfrm>
            <a:off x="1058332" y="169332"/>
            <a:ext cx="7969757" cy="1253067"/>
          </a:xfrm>
          <a:prstGeom prst="rect">
            <a:avLst/>
          </a:prstGeom>
          <a:solidFill>
            <a:srgbClr val="009885"/>
          </a:solidFill>
          <a:ln>
            <a:solidFill>
              <a:srgbClr val="009885"/>
            </a:solidFill>
          </a:ln>
          <a:effectLst>
            <a:outerShdw blurRad="50800" dist="38100" dir="5400000" algn="t" rotWithShape="0">
              <a:srgbClr val="00988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2.9.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Equipo</a:t>
            </a:r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Aéreo</a:t>
            </a:r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participante</a:t>
            </a:r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en</a:t>
            </a:r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el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combate</a:t>
            </a:r>
            <a:endParaRPr lang="en-US" sz="3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AABA5E1-A1D6-4CD9-AFAC-DC2C59426D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713" y="280055"/>
            <a:ext cx="2407287" cy="789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384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38434349-FE3B-4DCA-8E98-B1304B1DE68D}"/>
              </a:ext>
            </a:extLst>
          </p:cNvPr>
          <p:cNvGrpSpPr/>
          <p:nvPr/>
        </p:nvGrpSpPr>
        <p:grpSpPr>
          <a:xfrm>
            <a:off x="2756080" y="1287887"/>
            <a:ext cx="6156100" cy="5570113"/>
            <a:chOff x="2382592" y="99017"/>
            <a:chExt cx="6568224" cy="6278914"/>
          </a:xfrm>
        </p:grpSpPr>
        <p:pic>
          <p:nvPicPr>
            <p:cNvPr id="7" name="WordPictureWatermark9637230" descr="/Users/franciscotamayo/Desktop/Hoja Membretada_Mesa de trabajo 1 copia.png">
              <a:extLst>
                <a:ext uri="{FF2B5EF4-FFF2-40B4-BE49-F238E27FC236}">
                  <a16:creationId xmlns:a16="http://schemas.microsoft.com/office/drawing/2014/main" id="{444B2827-8C27-4853-82C3-AB511BF1DE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291" t="4253" r="12985" b="4198"/>
            <a:stretch/>
          </p:blipFill>
          <p:spPr bwMode="auto">
            <a:xfrm>
              <a:off x="2494029" y="99017"/>
              <a:ext cx="6456787" cy="6278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CFD6F346-A270-4024-B643-8D1317C9CCAD}"/>
                </a:ext>
              </a:extLst>
            </p:cNvPr>
            <p:cNvSpPr/>
            <p:nvPr/>
          </p:nvSpPr>
          <p:spPr>
            <a:xfrm>
              <a:off x="2382592" y="99017"/>
              <a:ext cx="1326523" cy="8153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A618BED6-5D38-4F94-9FD2-3C74F3896A57}"/>
              </a:ext>
            </a:extLst>
          </p:cNvPr>
          <p:cNvSpPr txBox="1"/>
          <p:nvPr/>
        </p:nvSpPr>
        <p:spPr>
          <a:xfrm>
            <a:off x="872066" y="321737"/>
            <a:ext cx="8156023" cy="966149"/>
          </a:xfrm>
          <a:prstGeom prst="rect">
            <a:avLst/>
          </a:prstGeom>
          <a:solidFill>
            <a:srgbClr val="009885"/>
          </a:solidFill>
          <a:ln>
            <a:solidFill>
              <a:srgbClr val="009885"/>
            </a:solidFill>
          </a:ln>
          <a:effectLst>
            <a:outerShdw blurRad="50800" dist="38100" dir="5400000" algn="t" rotWithShape="0">
              <a:srgbClr val="00988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2.10.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Estadística</a:t>
            </a:r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Nacional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AABA5E1-A1D6-4CD9-AFAC-DC2C59426D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5846" y="451528"/>
            <a:ext cx="2415754" cy="791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701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38434349-FE3B-4DCA-8E98-B1304B1DE68D}"/>
              </a:ext>
            </a:extLst>
          </p:cNvPr>
          <p:cNvGrpSpPr/>
          <p:nvPr/>
        </p:nvGrpSpPr>
        <p:grpSpPr>
          <a:xfrm>
            <a:off x="2756080" y="1287887"/>
            <a:ext cx="6156100" cy="5570113"/>
            <a:chOff x="2382592" y="99017"/>
            <a:chExt cx="6568224" cy="6278914"/>
          </a:xfrm>
        </p:grpSpPr>
        <p:pic>
          <p:nvPicPr>
            <p:cNvPr id="7" name="WordPictureWatermark9637230" descr="/Users/franciscotamayo/Desktop/Hoja Membretada_Mesa de trabajo 1 copia.png">
              <a:extLst>
                <a:ext uri="{FF2B5EF4-FFF2-40B4-BE49-F238E27FC236}">
                  <a16:creationId xmlns:a16="http://schemas.microsoft.com/office/drawing/2014/main" id="{444B2827-8C27-4853-82C3-AB511BF1DE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291" t="4253" r="12985" b="4198"/>
            <a:stretch/>
          </p:blipFill>
          <p:spPr bwMode="auto">
            <a:xfrm>
              <a:off x="2494029" y="99017"/>
              <a:ext cx="6456787" cy="6278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CFD6F346-A270-4024-B643-8D1317C9CCAD}"/>
                </a:ext>
              </a:extLst>
            </p:cNvPr>
            <p:cNvSpPr/>
            <p:nvPr/>
          </p:nvSpPr>
          <p:spPr>
            <a:xfrm>
              <a:off x="2382592" y="99017"/>
              <a:ext cx="1326523" cy="8153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A618BED6-5D38-4F94-9FD2-3C74F3896A57}"/>
              </a:ext>
            </a:extLst>
          </p:cNvPr>
          <p:cNvSpPr txBox="1"/>
          <p:nvPr/>
        </p:nvSpPr>
        <p:spPr>
          <a:xfrm>
            <a:off x="1117600" y="321737"/>
            <a:ext cx="7910490" cy="966150"/>
          </a:xfrm>
          <a:prstGeom prst="rect">
            <a:avLst/>
          </a:prstGeom>
          <a:solidFill>
            <a:srgbClr val="009885"/>
          </a:solidFill>
          <a:ln>
            <a:solidFill>
              <a:srgbClr val="009885"/>
            </a:solidFill>
          </a:ln>
          <a:effectLst>
            <a:outerShdw blurRad="50800" dist="38100" dir="5400000" algn="t" rotWithShape="0">
              <a:srgbClr val="00988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2.11.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Mapa</a:t>
            </a:r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de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Incendios</a:t>
            </a:r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Forestales</a:t>
            </a:r>
            <a:endParaRPr lang="en-US" sz="3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AABA5E1-A1D6-4CD9-AFAC-DC2C59426D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713" y="103032"/>
            <a:ext cx="2947310" cy="96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905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38434349-FE3B-4DCA-8E98-B1304B1DE68D}"/>
              </a:ext>
            </a:extLst>
          </p:cNvPr>
          <p:cNvGrpSpPr/>
          <p:nvPr/>
        </p:nvGrpSpPr>
        <p:grpSpPr>
          <a:xfrm>
            <a:off x="2756080" y="1287887"/>
            <a:ext cx="6156100" cy="5570113"/>
            <a:chOff x="2382592" y="99017"/>
            <a:chExt cx="6568224" cy="6278914"/>
          </a:xfrm>
        </p:grpSpPr>
        <p:pic>
          <p:nvPicPr>
            <p:cNvPr id="7" name="WordPictureWatermark9637230" descr="/Users/franciscotamayo/Desktop/Hoja Membretada_Mesa de trabajo 1 copia.png">
              <a:extLst>
                <a:ext uri="{FF2B5EF4-FFF2-40B4-BE49-F238E27FC236}">
                  <a16:creationId xmlns:a16="http://schemas.microsoft.com/office/drawing/2014/main" id="{444B2827-8C27-4853-82C3-AB511BF1DE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291" t="4253" r="12985" b="4198"/>
            <a:stretch/>
          </p:blipFill>
          <p:spPr bwMode="auto">
            <a:xfrm>
              <a:off x="2494029" y="99017"/>
              <a:ext cx="6456787" cy="6278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CFD6F346-A270-4024-B643-8D1317C9CCAD}"/>
                </a:ext>
              </a:extLst>
            </p:cNvPr>
            <p:cNvSpPr/>
            <p:nvPr/>
          </p:nvSpPr>
          <p:spPr>
            <a:xfrm>
              <a:off x="2382592" y="99017"/>
              <a:ext cx="1326523" cy="8153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A618BED6-5D38-4F94-9FD2-3C74F3896A57}"/>
              </a:ext>
            </a:extLst>
          </p:cNvPr>
          <p:cNvSpPr txBox="1"/>
          <p:nvPr/>
        </p:nvSpPr>
        <p:spPr>
          <a:xfrm>
            <a:off x="3284113" y="2665926"/>
            <a:ext cx="9028090" cy="1287888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srgbClr val="00988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sz="4400" b="1" dirty="0">
                <a:solidFill>
                  <a:srgbClr val="AE192D"/>
                </a:solidFill>
                <a:latin typeface="Lucida Sans" panose="020B0602030504020204" pitchFamily="34" charset="0"/>
              </a:rPr>
              <a:t>3. Información </a:t>
            </a:r>
            <a:r>
              <a:rPr lang="en-US" sz="4400" b="1" dirty="0" err="1">
                <a:solidFill>
                  <a:srgbClr val="AE192D"/>
                </a:solidFill>
                <a:latin typeface="Lucida Sans" panose="020B0602030504020204" pitchFamily="34" charset="0"/>
              </a:rPr>
              <a:t>Estadística</a:t>
            </a:r>
            <a:r>
              <a:rPr lang="en-US" sz="4400" b="1" dirty="0">
                <a:solidFill>
                  <a:srgbClr val="AE192D"/>
                </a:solidFill>
                <a:latin typeface="Lucida Sans" panose="020B0602030504020204" pitchFamily="34" charset="0"/>
              </a:rPr>
              <a:t> de </a:t>
            </a:r>
            <a:r>
              <a:rPr lang="en-US" sz="4400" b="1" dirty="0" err="1">
                <a:solidFill>
                  <a:srgbClr val="AE192D"/>
                </a:solidFill>
                <a:latin typeface="Lucida Sans" panose="020B0602030504020204" pitchFamily="34" charset="0"/>
              </a:rPr>
              <a:t>Quemas</a:t>
            </a:r>
            <a:r>
              <a:rPr lang="en-US" sz="4400" b="1" dirty="0">
                <a:solidFill>
                  <a:srgbClr val="AE192D"/>
                </a:solidFill>
                <a:latin typeface="Lucida Sans" panose="020B0602030504020204" pitchFamily="34" charset="0"/>
              </a:rPr>
              <a:t> de </a:t>
            </a:r>
            <a:r>
              <a:rPr lang="en-US" sz="4400" b="1" dirty="0" err="1">
                <a:solidFill>
                  <a:srgbClr val="AE192D"/>
                </a:solidFill>
                <a:latin typeface="Lucida Sans" panose="020B0602030504020204" pitchFamily="34" charset="0"/>
              </a:rPr>
              <a:t>Pastizales</a:t>
            </a:r>
            <a:endParaRPr lang="en-US" sz="4400" b="1" dirty="0">
              <a:solidFill>
                <a:srgbClr val="AE192D"/>
              </a:solidFill>
              <a:latin typeface="Lucida Sans" panose="020B0602030504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AABA5E1-A1D6-4CD9-AFAC-DC2C59426D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713" y="224547"/>
            <a:ext cx="2576620" cy="844634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488B815C-0D33-4CF7-B13F-315F9BA385FB}"/>
              </a:ext>
            </a:extLst>
          </p:cNvPr>
          <p:cNvSpPr/>
          <p:nvPr/>
        </p:nvSpPr>
        <p:spPr>
          <a:xfrm>
            <a:off x="1" y="6476947"/>
            <a:ext cx="12192000" cy="381053"/>
          </a:xfrm>
          <a:prstGeom prst="rect">
            <a:avLst/>
          </a:prstGeom>
          <a:solidFill>
            <a:srgbClr val="009885"/>
          </a:solidFill>
          <a:ln>
            <a:solidFill>
              <a:srgbClr val="0098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47665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38434349-FE3B-4DCA-8E98-B1304B1DE68D}"/>
              </a:ext>
            </a:extLst>
          </p:cNvPr>
          <p:cNvGrpSpPr/>
          <p:nvPr/>
        </p:nvGrpSpPr>
        <p:grpSpPr>
          <a:xfrm>
            <a:off x="2756080" y="1287887"/>
            <a:ext cx="6156100" cy="5570113"/>
            <a:chOff x="2382592" y="99017"/>
            <a:chExt cx="6568224" cy="6278914"/>
          </a:xfrm>
        </p:grpSpPr>
        <p:pic>
          <p:nvPicPr>
            <p:cNvPr id="7" name="WordPictureWatermark9637230" descr="/Users/franciscotamayo/Desktop/Hoja Membretada_Mesa de trabajo 1 copia.png">
              <a:extLst>
                <a:ext uri="{FF2B5EF4-FFF2-40B4-BE49-F238E27FC236}">
                  <a16:creationId xmlns:a16="http://schemas.microsoft.com/office/drawing/2014/main" id="{444B2827-8C27-4853-82C3-AB511BF1DE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291" t="4253" r="12985" b="4198"/>
            <a:stretch/>
          </p:blipFill>
          <p:spPr bwMode="auto">
            <a:xfrm>
              <a:off x="2494029" y="99017"/>
              <a:ext cx="6456787" cy="6278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CFD6F346-A270-4024-B643-8D1317C9CCAD}"/>
                </a:ext>
              </a:extLst>
            </p:cNvPr>
            <p:cNvSpPr/>
            <p:nvPr/>
          </p:nvSpPr>
          <p:spPr>
            <a:xfrm>
              <a:off x="2382592" y="99017"/>
              <a:ext cx="1326523" cy="8153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A618BED6-5D38-4F94-9FD2-3C74F3896A57}"/>
              </a:ext>
            </a:extLst>
          </p:cNvPr>
          <p:cNvSpPr txBox="1"/>
          <p:nvPr/>
        </p:nvSpPr>
        <p:spPr>
          <a:xfrm>
            <a:off x="1016000" y="253999"/>
            <a:ext cx="8012090" cy="1033887"/>
          </a:xfrm>
          <a:prstGeom prst="rect">
            <a:avLst/>
          </a:prstGeom>
          <a:solidFill>
            <a:srgbClr val="009885"/>
          </a:solidFill>
          <a:ln>
            <a:solidFill>
              <a:srgbClr val="009885"/>
            </a:solidFill>
          </a:ln>
          <a:effectLst>
            <a:outerShdw blurRad="50800" dist="38100" dir="5400000" algn="t" rotWithShape="0">
              <a:srgbClr val="00988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Lucida Sans" panose="020B0602030504020204" pitchFamily="34" charset="0"/>
              </a:rPr>
              <a:t>3.1. </a:t>
            </a:r>
            <a:r>
              <a:rPr lang="en-US" sz="3200" dirty="0" err="1">
                <a:solidFill>
                  <a:schemeClr val="bg1"/>
                </a:solidFill>
                <a:latin typeface="Lucida Sans" panose="020B0602030504020204" pitchFamily="34" charset="0"/>
              </a:rPr>
              <a:t>Información</a:t>
            </a:r>
            <a:r>
              <a:rPr lang="en-US" sz="3200" dirty="0">
                <a:solidFill>
                  <a:schemeClr val="bg1"/>
                </a:solidFill>
                <a:latin typeface="Lucida Sans" panose="020B0602030504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Lucida Sans" panose="020B0602030504020204" pitchFamily="34" charset="0"/>
              </a:rPr>
              <a:t>Estadística</a:t>
            </a:r>
            <a:r>
              <a:rPr lang="en-US" sz="3200" dirty="0">
                <a:solidFill>
                  <a:schemeClr val="bg1"/>
                </a:solidFill>
                <a:latin typeface="Lucida Sans" panose="020B0602030504020204" pitchFamily="34" charset="0"/>
              </a:rPr>
              <a:t> de </a:t>
            </a:r>
            <a:r>
              <a:rPr lang="en-US" sz="3200" dirty="0" err="1">
                <a:solidFill>
                  <a:schemeClr val="bg1"/>
                </a:solidFill>
                <a:latin typeface="Lucida Sans" panose="020B0602030504020204" pitchFamily="34" charset="0"/>
              </a:rPr>
              <a:t>Quemas</a:t>
            </a:r>
            <a:r>
              <a:rPr lang="en-US" sz="3200" dirty="0">
                <a:solidFill>
                  <a:schemeClr val="bg1"/>
                </a:solidFill>
                <a:latin typeface="Lucida Sans" panose="020B0602030504020204" pitchFamily="34" charset="0"/>
              </a:rPr>
              <a:t> de </a:t>
            </a:r>
            <a:r>
              <a:rPr lang="en-US" sz="3200" dirty="0" err="1">
                <a:solidFill>
                  <a:schemeClr val="bg1"/>
                </a:solidFill>
                <a:latin typeface="Lucida Sans" panose="020B0602030504020204" pitchFamily="34" charset="0"/>
              </a:rPr>
              <a:t>Pastizales</a:t>
            </a:r>
            <a:r>
              <a:rPr lang="en-US" sz="3200" dirty="0">
                <a:solidFill>
                  <a:schemeClr val="bg1"/>
                </a:solidFill>
                <a:latin typeface="Lucida Sans" panose="020B0602030504020204" pitchFamily="34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Lucida Sans" panose="020B0602030504020204" pitchFamily="34" charset="0"/>
              </a:rPr>
              <a:t>comparativa</a:t>
            </a:r>
            <a:r>
              <a:rPr lang="en-US" sz="3200" dirty="0">
                <a:solidFill>
                  <a:schemeClr val="bg1"/>
                </a:solidFill>
                <a:latin typeface="Lucida Sans" panose="020B0602030504020204" pitchFamily="34" charset="0"/>
              </a:rPr>
              <a:t> 2024 - 2025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AABA5E1-A1D6-4CD9-AFAC-DC2C59426D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713" y="103032"/>
            <a:ext cx="2947310" cy="96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811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38434349-FE3B-4DCA-8E98-B1304B1DE68D}"/>
              </a:ext>
            </a:extLst>
          </p:cNvPr>
          <p:cNvGrpSpPr/>
          <p:nvPr/>
        </p:nvGrpSpPr>
        <p:grpSpPr>
          <a:xfrm>
            <a:off x="2756080" y="1287887"/>
            <a:ext cx="6156100" cy="5570113"/>
            <a:chOff x="2382592" y="99017"/>
            <a:chExt cx="6568224" cy="6278914"/>
          </a:xfrm>
        </p:grpSpPr>
        <p:pic>
          <p:nvPicPr>
            <p:cNvPr id="7" name="WordPictureWatermark9637230" descr="/Users/franciscotamayo/Desktop/Hoja Membretada_Mesa de trabajo 1 copia.png">
              <a:extLst>
                <a:ext uri="{FF2B5EF4-FFF2-40B4-BE49-F238E27FC236}">
                  <a16:creationId xmlns:a16="http://schemas.microsoft.com/office/drawing/2014/main" id="{444B2827-8C27-4853-82C3-AB511BF1DE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291" t="4253" r="12985" b="4198"/>
            <a:stretch/>
          </p:blipFill>
          <p:spPr bwMode="auto">
            <a:xfrm>
              <a:off x="2494029" y="99017"/>
              <a:ext cx="6456787" cy="6278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CFD6F346-A270-4024-B643-8D1317C9CCAD}"/>
                </a:ext>
              </a:extLst>
            </p:cNvPr>
            <p:cNvSpPr/>
            <p:nvPr/>
          </p:nvSpPr>
          <p:spPr>
            <a:xfrm>
              <a:off x="2382592" y="99017"/>
              <a:ext cx="1326523" cy="8153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A618BED6-5D38-4F94-9FD2-3C74F3896A57}"/>
              </a:ext>
            </a:extLst>
          </p:cNvPr>
          <p:cNvSpPr txBox="1"/>
          <p:nvPr/>
        </p:nvSpPr>
        <p:spPr>
          <a:xfrm>
            <a:off x="1202268" y="103031"/>
            <a:ext cx="7825822" cy="1573369"/>
          </a:xfrm>
          <a:prstGeom prst="rect">
            <a:avLst/>
          </a:prstGeom>
          <a:solidFill>
            <a:srgbClr val="009885"/>
          </a:solidFill>
          <a:ln>
            <a:solidFill>
              <a:srgbClr val="009885"/>
            </a:solidFill>
          </a:ln>
          <a:effectLst>
            <a:outerShdw blurRad="50800" dist="38100" dir="5400000" algn="t" rotWithShape="0">
              <a:srgbClr val="00988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3.2. Información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Estadística</a:t>
            </a:r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de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Quemas</a:t>
            </a:r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 de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Pastizales</a:t>
            </a:r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por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Región</a:t>
            </a:r>
            <a:endParaRPr lang="en-US" sz="3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AABA5E1-A1D6-4CD9-AFAC-DC2C59426D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713" y="103032"/>
            <a:ext cx="2947310" cy="96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3441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38434349-FE3B-4DCA-8E98-B1304B1DE68D}"/>
              </a:ext>
            </a:extLst>
          </p:cNvPr>
          <p:cNvGrpSpPr/>
          <p:nvPr/>
        </p:nvGrpSpPr>
        <p:grpSpPr>
          <a:xfrm>
            <a:off x="2756080" y="1287887"/>
            <a:ext cx="6156100" cy="5570113"/>
            <a:chOff x="2382592" y="99017"/>
            <a:chExt cx="6568224" cy="6278914"/>
          </a:xfrm>
        </p:grpSpPr>
        <p:pic>
          <p:nvPicPr>
            <p:cNvPr id="7" name="WordPictureWatermark9637230" descr="/Users/franciscotamayo/Desktop/Hoja Membretada_Mesa de trabajo 1 copia.png">
              <a:extLst>
                <a:ext uri="{FF2B5EF4-FFF2-40B4-BE49-F238E27FC236}">
                  <a16:creationId xmlns:a16="http://schemas.microsoft.com/office/drawing/2014/main" id="{444B2827-8C27-4853-82C3-AB511BF1DE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291" t="4253" r="12985" b="4198"/>
            <a:stretch/>
          </p:blipFill>
          <p:spPr bwMode="auto">
            <a:xfrm>
              <a:off x="2494029" y="99017"/>
              <a:ext cx="6456787" cy="6278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CFD6F346-A270-4024-B643-8D1317C9CCAD}"/>
                </a:ext>
              </a:extLst>
            </p:cNvPr>
            <p:cNvSpPr/>
            <p:nvPr/>
          </p:nvSpPr>
          <p:spPr>
            <a:xfrm>
              <a:off x="2382592" y="99017"/>
              <a:ext cx="1326523" cy="8153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A618BED6-5D38-4F94-9FD2-3C74F3896A57}"/>
              </a:ext>
            </a:extLst>
          </p:cNvPr>
          <p:cNvSpPr txBox="1"/>
          <p:nvPr/>
        </p:nvSpPr>
        <p:spPr>
          <a:xfrm>
            <a:off x="795868" y="186267"/>
            <a:ext cx="8232222" cy="1295400"/>
          </a:xfrm>
          <a:prstGeom prst="rect">
            <a:avLst/>
          </a:prstGeom>
          <a:solidFill>
            <a:srgbClr val="009885"/>
          </a:solidFill>
          <a:ln>
            <a:solidFill>
              <a:srgbClr val="009885"/>
            </a:solidFill>
          </a:ln>
          <a:effectLst>
            <a:outerShdw blurRad="50800" dist="38100" dir="5400000" algn="t" rotWithShape="0">
              <a:srgbClr val="00988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3.3. Información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Estadística</a:t>
            </a:r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de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Quemas</a:t>
            </a:r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de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Pastizales</a:t>
            </a:r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por Municipio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AABA5E1-A1D6-4CD9-AFAC-DC2C59426D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2535" y="426600"/>
            <a:ext cx="2627420" cy="86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534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38434349-FE3B-4DCA-8E98-B1304B1DE68D}"/>
              </a:ext>
            </a:extLst>
          </p:cNvPr>
          <p:cNvGrpSpPr/>
          <p:nvPr/>
        </p:nvGrpSpPr>
        <p:grpSpPr>
          <a:xfrm>
            <a:off x="2756080" y="1287887"/>
            <a:ext cx="6156100" cy="5570113"/>
            <a:chOff x="2382592" y="99017"/>
            <a:chExt cx="6568224" cy="6278914"/>
          </a:xfrm>
        </p:grpSpPr>
        <p:pic>
          <p:nvPicPr>
            <p:cNvPr id="7" name="WordPictureWatermark9637230" descr="/Users/franciscotamayo/Desktop/Hoja Membretada_Mesa de trabajo 1 copia.png">
              <a:extLst>
                <a:ext uri="{FF2B5EF4-FFF2-40B4-BE49-F238E27FC236}">
                  <a16:creationId xmlns:a16="http://schemas.microsoft.com/office/drawing/2014/main" id="{444B2827-8C27-4853-82C3-AB511BF1DE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291" t="4253" r="12985" b="4198"/>
            <a:stretch/>
          </p:blipFill>
          <p:spPr bwMode="auto">
            <a:xfrm>
              <a:off x="2494029" y="99017"/>
              <a:ext cx="6456787" cy="6278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CFD6F346-A270-4024-B643-8D1317C9CCAD}"/>
                </a:ext>
              </a:extLst>
            </p:cNvPr>
            <p:cNvSpPr/>
            <p:nvPr/>
          </p:nvSpPr>
          <p:spPr>
            <a:xfrm>
              <a:off x="2382592" y="99017"/>
              <a:ext cx="1326523" cy="8153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A618BED6-5D38-4F94-9FD2-3C74F3896A57}"/>
              </a:ext>
            </a:extLst>
          </p:cNvPr>
          <p:cNvSpPr txBox="1"/>
          <p:nvPr/>
        </p:nvSpPr>
        <p:spPr>
          <a:xfrm>
            <a:off x="990600" y="194733"/>
            <a:ext cx="8037490" cy="1093154"/>
          </a:xfrm>
          <a:prstGeom prst="rect">
            <a:avLst/>
          </a:prstGeom>
          <a:solidFill>
            <a:srgbClr val="009885"/>
          </a:solidFill>
          <a:ln>
            <a:solidFill>
              <a:srgbClr val="009885"/>
            </a:solidFill>
          </a:ln>
          <a:effectLst>
            <a:outerShdw blurRad="50800" dist="38100" dir="5400000" algn="t" rotWithShape="0">
              <a:srgbClr val="00988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Contenido</a:t>
            </a:r>
            <a:endParaRPr lang="en-US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AABA5E1-A1D6-4CD9-AFAC-DC2C59426D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713" y="103032"/>
            <a:ext cx="2947310" cy="96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1188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38434349-FE3B-4DCA-8E98-B1304B1DE68D}"/>
              </a:ext>
            </a:extLst>
          </p:cNvPr>
          <p:cNvGrpSpPr/>
          <p:nvPr/>
        </p:nvGrpSpPr>
        <p:grpSpPr>
          <a:xfrm>
            <a:off x="2756080" y="1287887"/>
            <a:ext cx="6156100" cy="5570113"/>
            <a:chOff x="2382592" y="99017"/>
            <a:chExt cx="6568224" cy="6278914"/>
          </a:xfrm>
        </p:grpSpPr>
        <p:pic>
          <p:nvPicPr>
            <p:cNvPr id="7" name="WordPictureWatermark9637230" descr="/Users/franciscotamayo/Desktop/Hoja Membretada_Mesa de trabajo 1 copia.png">
              <a:extLst>
                <a:ext uri="{FF2B5EF4-FFF2-40B4-BE49-F238E27FC236}">
                  <a16:creationId xmlns:a16="http://schemas.microsoft.com/office/drawing/2014/main" id="{444B2827-8C27-4853-82C3-AB511BF1DE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291" t="4253" r="12985" b="4198"/>
            <a:stretch/>
          </p:blipFill>
          <p:spPr bwMode="auto">
            <a:xfrm>
              <a:off x="2494029" y="99017"/>
              <a:ext cx="6456787" cy="6278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CFD6F346-A270-4024-B643-8D1317C9CCAD}"/>
                </a:ext>
              </a:extLst>
            </p:cNvPr>
            <p:cNvSpPr/>
            <p:nvPr/>
          </p:nvSpPr>
          <p:spPr>
            <a:xfrm>
              <a:off x="2382592" y="99017"/>
              <a:ext cx="1326523" cy="8153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A618BED6-5D38-4F94-9FD2-3C74F3896A57}"/>
              </a:ext>
            </a:extLst>
          </p:cNvPr>
          <p:cNvSpPr txBox="1"/>
          <p:nvPr/>
        </p:nvSpPr>
        <p:spPr>
          <a:xfrm>
            <a:off x="914400" y="321737"/>
            <a:ext cx="8113690" cy="966149"/>
          </a:xfrm>
          <a:prstGeom prst="rect">
            <a:avLst/>
          </a:prstGeom>
          <a:solidFill>
            <a:srgbClr val="009885"/>
          </a:solidFill>
          <a:ln>
            <a:solidFill>
              <a:srgbClr val="009885"/>
            </a:solidFill>
          </a:ln>
          <a:effectLst>
            <a:outerShdw blurRad="50800" dist="38100" dir="5400000" algn="t" rotWithShape="0">
              <a:srgbClr val="00988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3.4.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Mapa</a:t>
            </a:r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de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Quemas</a:t>
            </a:r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de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Pastizales</a:t>
            </a:r>
            <a:endParaRPr lang="en-US" sz="3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AABA5E1-A1D6-4CD9-AFAC-DC2C59426D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1247" y="379366"/>
            <a:ext cx="2525820" cy="827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4511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38434349-FE3B-4DCA-8E98-B1304B1DE68D}"/>
              </a:ext>
            </a:extLst>
          </p:cNvPr>
          <p:cNvGrpSpPr/>
          <p:nvPr/>
        </p:nvGrpSpPr>
        <p:grpSpPr>
          <a:xfrm>
            <a:off x="2756080" y="1287887"/>
            <a:ext cx="6156100" cy="5570113"/>
            <a:chOff x="2382592" y="99017"/>
            <a:chExt cx="6568224" cy="6278914"/>
          </a:xfrm>
        </p:grpSpPr>
        <p:pic>
          <p:nvPicPr>
            <p:cNvPr id="7" name="WordPictureWatermark9637230" descr="/Users/franciscotamayo/Desktop/Hoja Membretada_Mesa de trabajo 1 copia.png">
              <a:extLst>
                <a:ext uri="{FF2B5EF4-FFF2-40B4-BE49-F238E27FC236}">
                  <a16:creationId xmlns:a16="http://schemas.microsoft.com/office/drawing/2014/main" id="{444B2827-8C27-4853-82C3-AB511BF1DE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291" t="4253" r="12985" b="4198"/>
            <a:stretch/>
          </p:blipFill>
          <p:spPr bwMode="auto">
            <a:xfrm>
              <a:off x="2494029" y="99017"/>
              <a:ext cx="6456787" cy="6278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CFD6F346-A270-4024-B643-8D1317C9CCAD}"/>
                </a:ext>
              </a:extLst>
            </p:cNvPr>
            <p:cNvSpPr/>
            <p:nvPr/>
          </p:nvSpPr>
          <p:spPr>
            <a:xfrm>
              <a:off x="2382592" y="99017"/>
              <a:ext cx="1326523" cy="8153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A618BED6-5D38-4F94-9FD2-3C74F3896A57}"/>
              </a:ext>
            </a:extLst>
          </p:cNvPr>
          <p:cNvSpPr txBox="1"/>
          <p:nvPr/>
        </p:nvSpPr>
        <p:spPr>
          <a:xfrm>
            <a:off x="3284113" y="2665926"/>
            <a:ext cx="9028090" cy="1287888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srgbClr val="00988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sz="4400" b="1" dirty="0">
                <a:solidFill>
                  <a:srgbClr val="AE192D"/>
                </a:solidFill>
                <a:latin typeface="Lucida Sans" panose="020B0602030504020204" pitchFamily="34" charset="0"/>
              </a:rPr>
              <a:t>4. Información </a:t>
            </a:r>
            <a:r>
              <a:rPr lang="en-US" sz="4400" b="1" dirty="0" err="1">
                <a:solidFill>
                  <a:srgbClr val="AE192D"/>
                </a:solidFill>
                <a:latin typeface="Lucida Sans" panose="020B0602030504020204" pitchFamily="34" charset="0"/>
              </a:rPr>
              <a:t>Estadística</a:t>
            </a:r>
            <a:r>
              <a:rPr lang="en-US" sz="4400" b="1" dirty="0">
                <a:solidFill>
                  <a:srgbClr val="AE192D"/>
                </a:solidFill>
                <a:latin typeface="Lucida Sans" panose="020B0602030504020204" pitchFamily="34" charset="0"/>
              </a:rPr>
              <a:t> de </a:t>
            </a:r>
            <a:r>
              <a:rPr lang="en-US" sz="4400" b="1" dirty="0" err="1">
                <a:solidFill>
                  <a:srgbClr val="AE192D"/>
                </a:solidFill>
                <a:latin typeface="Lucida Sans" panose="020B0602030504020204" pitchFamily="34" charset="0"/>
              </a:rPr>
              <a:t>Quemas</a:t>
            </a:r>
            <a:r>
              <a:rPr lang="en-US" sz="4400" b="1" dirty="0">
                <a:solidFill>
                  <a:srgbClr val="AE192D"/>
                </a:solidFill>
                <a:latin typeface="Lucida Sans" panose="020B0602030504020204" pitchFamily="34" charset="0"/>
              </a:rPr>
              <a:t> </a:t>
            </a:r>
            <a:r>
              <a:rPr lang="en-US" sz="4400" b="1" dirty="0" err="1">
                <a:solidFill>
                  <a:srgbClr val="AE192D"/>
                </a:solidFill>
                <a:latin typeface="Lucida Sans" panose="020B0602030504020204" pitchFamily="34" charset="0"/>
              </a:rPr>
              <a:t>Urbanas</a:t>
            </a:r>
            <a:endParaRPr lang="en-US" sz="4400" b="1" dirty="0">
              <a:solidFill>
                <a:srgbClr val="AE192D"/>
              </a:solidFill>
              <a:latin typeface="Lucida Sans" panose="020B0602030504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AABA5E1-A1D6-4CD9-AFAC-DC2C59426D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713" y="202343"/>
            <a:ext cx="2644354" cy="866838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488B815C-0D33-4CF7-B13F-315F9BA385FB}"/>
              </a:ext>
            </a:extLst>
          </p:cNvPr>
          <p:cNvSpPr/>
          <p:nvPr/>
        </p:nvSpPr>
        <p:spPr>
          <a:xfrm>
            <a:off x="1" y="6476947"/>
            <a:ext cx="12192000" cy="381053"/>
          </a:xfrm>
          <a:prstGeom prst="rect">
            <a:avLst/>
          </a:prstGeom>
          <a:solidFill>
            <a:srgbClr val="009885"/>
          </a:solidFill>
          <a:ln>
            <a:solidFill>
              <a:srgbClr val="0098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66854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38434349-FE3B-4DCA-8E98-B1304B1DE68D}"/>
              </a:ext>
            </a:extLst>
          </p:cNvPr>
          <p:cNvGrpSpPr/>
          <p:nvPr/>
        </p:nvGrpSpPr>
        <p:grpSpPr>
          <a:xfrm>
            <a:off x="2756080" y="1287887"/>
            <a:ext cx="6156100" cy="5570113"/>
            <a:chOff x="2382592" y="99017"/>
            <a:chExt cx="6568224" cy="6278914"/>
          </a:xfrm>
        </p:grpSpPr>
        <p:pic>
          <p:nvPicPr>
            <p:cNvPr id="7" name="WordPictureWatermark9637230" descr="/Users/franciscotamayo/Desktop/Hoja Membretada_Mesa de trabajo 1 copia.png">
              <a:extLst>
                <a:ext uri="{FF2B5EF4-FFF2-40B4-BE49-F238E27FC236}">
                  <a16:creationId xmlns:a16="http://schemas.microsoft.com/office/drawing/2014/main" id="{444B2827-8C27-4853-82C3-AB511BF1DE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291" t="4253" r="12985" b="4198"/>
            <a:stretch/>
          </p:blipFill>
          <p:spPr bwMode="auto">
            <a:xfrm>
              <a:off x="2494029" y="99017"/>
              <a:ext cx="6456787" cy="6278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CFD6F346-A270-4024-B643-8D1317C9CCAD}"/>
                </a:ext>
              </a:extLst>
            </p:cNvPr>
            <p:cNvSpPr/>
            <p:nvPr/>
          </p:nvSpPr>
          <p:spPr>
            <a:xfrm>
              <a:off x="2382592" y="99017"/>
              <a:ext cx="1326523" cy="8153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A618BED6-5D38-4F94-9FD2-3C74F3896A57}"/>
              </a:ext>
            </a:extLst>
          </p:cNvPr>
          <p:cNvSpPr txBox="1"/>
          <p:nvPr/>
        </p:nvSpPr>
        <p:spPr>
          <a:xfrm>
            <a:off x="973667" y="237067"/>
            <a:ext cx="8054423" cy="1371600"/>
          </a:xfrm>
          <a:prstGeom prst="rect">
            <a:avLst/>
          </a:prstGeom>
          <a:solidFill>
            <a:srgbClr val="009885"/>
          </a:solidFill>
          <a:ln>
            <a:solidFill>
              <a:srgbClr val="009885"/>
            </a:solidFill>
          </a:ln>
          <a:effectLst>
            <a:outerShdw blurRad="50800" dist="38100" dir="5400000" algn="t" rotWithShape="0">
              <a:srgbClr val="00988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Lucida Sans" panose="020B0602030504020204" pitchFamily="34" charset="0"/>
              </a:rPr>
              <a:t>4.1. </a:t>
            </a:r>
            <a:r>
              <a:rPr lang="en-US" sz="3200" dirty="0" err="1">
                <a:solidFill>
                  <a:schemeClr val="bg1"/>
                </a:solidFill>
                <a:latin typeface="Lucida Sans" panose="020B0602030504020204" pitchFamily="34" charset="0"/>
              </a:rPr>
              <a:t>Información</a:t>
            </a:r>
            <a:r>
              <a:rPr lang="en-US" sz="3200" dirty="0">
                <a:solidFill>
                  <a:schemeClr val="bg1"/>
                </a:solidFill>
                <a:latin typeface="Lucida Sans" panose="020B0602030504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Lucida Sans" panose="020B0602030504020204" pitchFamily="34" charset="0"/>
              </a:rPr>
              <a:t>Estadística</a:t>
            </a:r>
            <a:r>
              <a:rPr lang="en-US" sz="3200" dirty="0">
                <a:solidFill>
                  <a:schemeClr val="bg1"/>
                </a:solidFill>
                <a:latin typeface="Lucida Sans" panose="020B0602030504020204" pitchFamily="34" charset="0"/>
              </a:rPr>
              <a:t> de </a:t>
            </a:r>
            <a:r>
              <a:rPr lang="en-US" sz="3200" dirty="0" err="1">
                <a:solidFill>
                  <a:schemeClr val="bg1"/>
                </a:solidFill>
                <a:latin typeface="Lucida Sans" panose="020B0602030504020204" pitchFamily="34" charset="0"/>
              </a:rPr>
              <a:t>Quemas</a:t>
            </a:r>
            <a:r>
              <a:rPr lang="en-US" sz="3200" dirty="0">
                <a:solidFill>
                  <a:schemeClr val="bg1"/>
                </a:solidFill>
                <a:latin typeface="Lucida Sans" panose="020B0602030504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Lucida Sans" panose="020B0602030504020204" pitchFamily="34" charset="0"/>
              </a:rPr>
              <a:t>Urbanas</a:t>
            </a:r>
            <a:r>
              <a:rPr lang="en-US" sz="3200" dirty="0">
                <a:solidFill>
                  <a:schemeClr val="bg1"/>
                </a:solidFill>
                <a:latin typeface="Lucida Sans" panose="020B0602030504020204" pitchFamily="34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Lucida Sans" panose="020B0602030504020204" pitchFamily="34" charset="0"/>
              </a:rPr>
              <a:t>comparativa</a:t>
            </a:r>
            <a:r>
              <a:rPr lang="en-US" sz="3200" dirty="0">
                <a:solidFill>
                  <a:schemeClr val="bg1"/>
                </a:solidFill>
                <a:latin typeface="Lucida Sans" panose="020B0602030504020204" pitchFamily="34" charset="0"/>
              </a:rPr>
              <a:t> 2024 - 2025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AABA5E1-A1D6-4CD9-AFAC-DC2C59426D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2535" y="538831"/>
            <a:ext cx="2585087" cy="847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3529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38434349-FE3B-4DCA-8E98-B1304B1DE68D}"/>
              </a:ext>
            </a:extLst>
          </p:cNvPr>
          <p:cNvGrpSpPr/>
          <p:nvPr/>
        </p:nvGrpSpPr>
        <p:grpSpPr>
          <a:xfrm>
            <a:off x="2756080" y="1287887"/>
            <a:ext cx="6156100" cy="5570113"/>
            <a:chOff x="2382592" y="99017"/>
            <a:chExt cx="6568224" cy="6278914"/>
          </a:xfrm>
        </p:grpSpPr>
        <p:pic>
          <p:nvPicPr>
            <p:cNvPr id="7" name="WordPictureWatermark9637230" descr="/Users/franciscotamayo/Desktop/Hoja Membretada_Mesa de trabajo 1 copia.png">
              <a:extLst>
                <a:ext uri="{FF2B5EF4-FFF2-40B4-BE49-F238E27FC236}">
                  <a16:creationId xmlns:a16="http://schemas.microsoft.com/office/drawing/2014/main" id="{444B2827-8C27-4853-82C3-AB511BF1DE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291" t="4253" r="12985" b="4198"/>
            <a:stretch/>
          </p:blipFill>
          <p:spPr bwMode="auto">
            <a:xfrm>
              <a:off x="2494029" y="99017"/>
              <a:ext cx="6456787" cy="6278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CFD6F346-A270-4024-B643-8D1317C9CCAD}"/>
                </a:ext>
              </a:extLst>
            </p:cNvPr>
            <p:cNvSpPr/>
            <p:nvPr/>
          </p:nvSpPr>
          <p:spPr>
            <a:xfrm>
              <a:off x="2382592" y="99017"/>
              <a:ext cx="1326523" cy="8153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A618BED6-5D38-4F94-9FD2-3C74F3896A57}"/>
              </a:ext>
            </a:extLst>
          </p:cNvPr>
          <p:cNvSpPr txBox="1"/>
          <p:nvPr/>
        </p:nvSpPr>
        <p:spPr>
          <a:xfrm>
            <a:off x="1286932" y="321737"/>
            <a:ext cx="7741157" cy="966150"/>
          </a:xfrm>
          <a:prstGeom prst="rect">
            <a:avLst/>
          </a:prstGeom>
          <a:solidFill>
            <a:srgbClr val="009885"/>
          </a:solidFill>
          <a:ln>
            <a:solidFill>
              <a:srgbClr val="009885"/>
            </a:solidFill>
          </a:ln>
          <a:effectLst>
            <a:outerShdw blurRad="50800" dist="38100" dir="5400000" algn="t" rotWithShape="0">
              <a:srgbClr val="00988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4.2. Información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Estadística</a:t>
            </a:r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de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Quemas</a:t>
            </a:r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Urbanas</a:t>
            </a:r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por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Región</a:t>
            </a:r>
            <a:endParaRPr lang="en-US" sz="3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AABA5E1-A1D6-4CD9-AFAC-DC2C59426D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8180" y="321737"/>
            <a:ext cx="2661287" cy="872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3822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38434349-FE3B-4DCA-8E98-B1304B1DE68D}"/>
              </a:ext>
            </a:extLst>
          </p:cNvPr>
          <p:cNvGrpSpPr/>
          <p:nvPr/>
        </p:nvGrpSpPr>
        <p:grpSpPr>
          <a:xfrm>
            <a:off x="2756080" y="1287887"/>
            <a:ext cx="6156100" cy="5570113"/>
            <a:chOff x="2382592" y="99017"/>
            <a:chExt cx="6568224" cy="6278914"/>
          </a:xfrm>
        </p:grpSpPr>
        <p:pic>
          <p:nvPicPr>
            <p:cNvPr id="7" name="WordPictureWatermark9637230" descr="/Users/franciscotamayo/Desktop/Hoja Membretada_Mesa de trabajo 1 copia.png">
              <a:extLst>
                <a:ext uri="{FF2B5EF4-FFF2-40B4-BE49-F238E27FC236}">
                  <a16:creationId xmlns:a16="http://schemas.microsoft.com/office/drawing/2014/main" id="{444B2827-8C27-4853-82C3-AB511BF1DE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291" t="4253" r="12985" b="4198"/>
            <a:stretch/>
          </p:blipFill>
          <p:spPr bwMode="auto">
            <a:xfrm>
              <a:off x="2494029" y="99017"/>
              <a:ext cx="6456787" cy="6278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CFD6F346-A270-4024-B643-8D1317C9CCAD}"/>
                </a:ext>
              </a:extLst>
            </p:cNvPr>
            <p:cNvSpPr/>
            <p:nvPr/>
          </p:nvSpPr>
          <p:spPr>
            <a:xfrm>
              <a:off x="2382592" y="99017"/>
              <a:ext cx="1326523" cy="8153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A618BED6-5D38-4F94-9FD2-3C74F3896A57}"/>
              </a:ext>
            </a:extLst>
          </p:cNvPr>
          <p:cNvSpPr txBox="1"/>
          <p:nvPr/>
        </p:nvSpPr>
        <p:spPr>
          <a:xfrm>
            <a:off x="1100666" y="237067"/>
            <a:ext cx="7927423" cy="1117600"/>
          </a:xfrm>
          <a:prstGeom prst="rect">
            <a:avLst/>
          </a:prstGeom>
          <a:solidFill>
            <a:srgbClr val="009885"/>
          </a:solidFill>
          <a:ln>
            <a:solidFill>
              <a:srgbClr val="009885"/>
            </a:solidFill>
          </a:ln>
          <a:effectLst>
            <a:outerShdw blurRad="50800" dist="38100" dir="5400000" algn="t" rotWithShape="0">
              <a:srgbClr val="00988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4.3. Información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Estadística</a:t>
            </a:r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de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Quemas</a:t>
            </a:r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Urbanas</a:t>
            </a:r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por Municipio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AABA5E1-A1D6-4CD9-AFAC-DC2C59426D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5846" y="356957"/>
            <a:ext cx="2534287" cy="83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7815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38434349-FE3B-4DCA-8E98-B1304B1DE68D}"/>
              </a:ext>
            </a:extLst>
          </p:cNvPr>
          <p:cNvGrpSpPr/>
          <p:nvPr/>
        </p:nvGrpSpPr>
        <p:grpSpPr>
          <a:xfrm>
            <a:off x="2756080" y="1287887"/>
            <a:ext cx="6156100" cy="5570113"/>
            <a:chOff x="2382592" y="99017"/>
            <a:chExt cx="6568224" cy="6278914"/>
          </a:xfrm>
        </p:grpSpPr>
        <p:pic>
          <p:nvPicPr>
            <p:cNvPr id="7" name="WordPictureWatermark9637230" descr="/Users/franciscotamayo/Desktop/Hoja Membretada_Mesa de trabajo 1 copia.png">
              <a:extLst>
                <a:ext uri="{FF2B5EF4-FFF2-40B4-BE49-F238E27FC236}">
                  <a16:creationId xmlns:a16="http://schemas.microsoft.com/office/drawing/2014/main" id="{444B2827-8C27-4853-82C3-AB511BF1DE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291" t="4253" r="12985" b="4198"/>
            <a:stretch/>
          </p:blipFill>
          <p:spPr bwMode="auto">
            <a:xfrm>
              <a:off x="2494029" y="99017"/>
              <a:ext cx="6456787" cy="6278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CFD6F346-A270-4024-B643-8D1317C9CCAD}"/>
                </a:ext>
              </a:extLst>
            </p:cNvPr>
            <p:cNvSpPr/>
            <p:nvPr/>
          </p:nvSpPr>
          <p:spPr>
            <a:xfrm>
              <a:off x="2382592" y="99017"/>
              <a:ext cx="1326523" cy="8153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A618BED6-5D38-4F94-9FD2-3C74F3896A57}"/>
              </a:ext>
            </a:extLst>
          </p:cNvPr>
          <p:cNvSpPr txBox="1"/>
          <p:nvPr/>
        </p:nvSpPr>
        <p:spPr>
          <a:xfrm>
            <a:off x="838200" y="321737"/>
            <a:ext cx="8189890" cy="966149"/>
          </a:xfrm>
          <a:prstGeom prst="rect">
            <a:avLst/>
          </a:prstGeom>
          <a:solidFill>
            <a:srgbClr val="009885"/>
          </a:solidFill>
          <a:ln>
            <a:solidFill>
              <a:srgbClr val="009885"/>
            </a:solidFill>
          </a:ln>
          <a:effectLst>
            <a:outerShdw blurRad="50800" dist="38100" dir="5400000" algn="t" rotWithShape="0">
              <a:srgbClr val="00988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4.4.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Mapa</a:t>
            </a:r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de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Quemas</a:t>
            </a:r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Urbanas</a:t>
            </a:r>
            <a:endParaRPr lang="en-US" sz="3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AABA5E1-A1D6-4CD9-AFAC-DC2C59426D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313" y="428978"/>
            <a:ext cx="2288754" cy="750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65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38434349-FE3B-4DCA-8E98-B1304B1DE68D}"/>
              </a:ext>
            </a:extLst>
          </p:cNvPr>
          <p:cNvGrpSpPr/>
          <p:nvPr/>
        </p:nvGrpSpPr>
        <p:grpSpPr>
          <a:xfrm>
            <a:off x="2756080" y="1287887"/>
            <a:ext cx="6156100" cy="5570113"/>
            <a:chOff x="2382592" y="99017"/>
            <a:chExt cx="6568224" cy="6278914"/>
          </a:xfrm>
        </p:grpSpPr>
        <p:pic>
          <p:nvPicPr>
            <p:cNvPr id="7" name="WordPictureWatermark9637230" descr="/Users/franciscotamayo/Desktop/Hoja Membretada_Mesa de trabajo 1 copia.png">
              <a:extLst>
                <a:ext uri="{FF2B5EF4-FFF2-40B4-BE49-F238E27FC236}">
                  <a16:creationId xmlns:a16="http://schemas.microsoft.com/office/drawing/2014/main" id="{444B2827-8C27-4853-82C3-AB511BF1DE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291" t="4253" r="12985" b="4198"/>
            <a:stretch/>
          </p:blipFill>
          <p:spPr bwMode="auto">
            <a:xfrm>
              <a:off x="2494029" y="99017"/>
              <a:ext cx="6456787" cy="6278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CFD6F346-A270-4024-B643-8D1317C9CCAD}"/>
                </a:ext>
              </a:extLst>
            </p:cNvPr>
            <p:cNvSpPr/>
            <p:nvPr/>
          </p:nvSpPr>
          <p:spPr>
            <a:xfrm>
              <a:off x="2382592" y="99017"/>
              <a:ext cx="1326523" cy="8153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A618BED6-5D38-4F94-9FD2-3C74F3896A57}"/>
              </a:ext>
            </a:extLst>
          </p:cNvPr>
          <p:cNvSpPr txBox="1"/>
          <p:nvPr/>
        </p:nvSpPr>
        <p:spPr>
          <a:xfrm>
            <a:off x="575732" y="203199"/>
            <a:ext cx="8452357" cy="1084687"/>
          </a:xfrm>
          <a:prstGeom prst="rect">
            <a:avLst/>
          </a:prstGeom>
          <a:solidFill>
            <a:srgbClr val="009885"/>
          </a:solidFill>
          <a:ln>
            <a:solidFill>
              <a:srgbClr val="009885"/>
            </a:solidFill>
          </a:ln>
          <a:effectLst>
            <a:outerShdw blurRad="50800" dist="38100" dir="5400000" algn="t" rotWithShape="0">
              <a:srgbClr val="00988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 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Resumen</a:t>
            </a:r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Ejecutivo</a:t>
            </a:r>
            <a:endParaRPr lang="en-US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AABA5E1-A1D6-4CD9-AFAC-DC2C59426D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713" y="103032"/>
            <a:ext cx="2947310" cy="96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03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38434349-FE3B-4DCA-8E98-B1304B1DE68D}"/>
              </a:ext>
            </a:extLst>
          </p:cNvPr>
          <p:cNvGrpSpPr/>
          <p:nvPr/>
        </p:nvGrpSpPr>
        <p:grpSpPr>
          <a:xfrm>
            <a:off x="2756080" y="1287887"/>
            <a:ext cx="6156100" cy="5570113"/>
            <a:chOff x="2382592" y="99017"/>
            <a:chExt cx="6568224" cy="6278914"/>
          </a:xfrm>
        </p:grpSpPr>
        <p:pic>
          <p:nvPicPr>
            <p:cNvPr id="7" name="WordPictureWatermark9637230" descr="/Users/franciscotamayo/Desktop/Hoja Membretada_Mesa de trabajo 1 copia.png">
              <a:extLst>
                <a:ext uri="{FF2B5EF4-FFF2-40B4-BE49-F238E27FC236}">
                  <a16:creationId xmlns:a16="http://schemas.microsoft.com/office/drawing/2014/main" id="{444B2827-8C27-4853-82C3-AB511BF1DE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291" t="4253" r="12985" b="4198"/>
            <a:stretch/>
          </p:blipFill>
          <p:spPr bwMode="auto">
            <a:xfrm>
              <a:off x="2494029" y="99017"/>
              <a:ext cx="6456787" cy="6278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CFD6F346-A270-4024-B643-8D1317C9CCAD}"/>
                </a:ext>
              </a:extLst>
            </p:cNvPr>
            <p:cNvSpPr/>
            <p:nvPr/>
          </p:nvSpPr>
          <p:spPr>
            <a:xfrm>
              <a:off x="2382592" y="99017"/>
              <a:ext cx="1326523" cy="8153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A618BED6-5D38-4F94-9FD2-3C74F3896A57}"/>
              </a:ext>
            </a:extLst>
          </p:cNvPr>
          <p:cNvSpPr txBox="1"/>
          <p:nvPr/>
        </p:nvSpPr>
        <p:spPr>
          <a:xfrm>
            <a:off x="2860525" y="2658098"/>
            <a:ext cx="9028090" cy="1287888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srgbClr val="00988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sz="4400" b="1" dirty="0">
                <a:solidFill>
                  <a:srgbClr val="AE192D"/>
                </a:solidFill>
                <a:latin typeface="Lucida Sans" panose="020B0602030504020204" pitchFamily="34" charset="0"/>
              </a:rPr>
              <a:t>2. Información </a:t>
            </a:r>
            <a:r>
              <a:rPr lang="en-US" sz="4400" b="1" dirty="0" err="1">
                <a:solidFill>
                  <a:srgbClr val="AE192D"/>
                </a:solidFill>
                <a:latin typeface="Lucida Sans" panose="020B0602030504020204" pitchFamily="34" charset="0"/>
              </a:rPr>
              <a:t>Estadística</a:t>
            </a:r>
            <a:r>
              <a:rPr lang="en-US" sz="4400" b="1" dirty="0">
                <a:solidFill>
                  <a:srgbClr val="AE192D"/>
                </a:solidFill>
                <a:latin typeface="Lucida Sans" panose="020B0602030504020204" pitchFamily="34" charset="0"/>
              </a:rPr>
              <a:t> de </a:t>
            </a:r>
            <a:r>
              <a:rPr lang="en-US" sz="4400" b="1" dirty="0" err="1">
                <a:solidFill>
                  <a:srgbClr val="AE192D"/>
                </a:solidFill>
                <a:latin typeface="Lucida Sans" panose="020B0602030504020204" pitchFamily="34" charset="0"/>
              </a:rPr>
              <a:t>Incendios</a:t>
            </a:r>
            <a:r>
              <a:rPr lang="en-US" sz="4400" b="1" dirty="0">
                <a:solidFill>
                  <a:srgbClr val="AE192D"/>
                </a:solidFill>
                <a:latin typeface="Lucida Sans" panose="020B0602030504020204" pitchFamily="34" charset="0"/>
              </a:rPr>
              <a:t> </a:t>
            </a:r>
            <a:r>
              <a:rPr lang="en-US" sz="4400" b="1" dirty="0" err="1">
                <a:solidFill>
                  <a:srgbClr val="AE192D"/>
                </a:solidFill>
                <a:latin typeface="Lucida Sans" panose="020B0602030504020204" pitchFamily="34" charset="0"/>
              </a:rPr>
              <a:t>Forestales</a:t>
            </a:r>
            <a:endParaRPr lang="en-US" sz="4400" b="1" dirty="0">
              <a:solidFill>
                <a:srgbClr val="AE192D"/>
              </a:solidFill>
              <a:latin typeface="Lucida Sans" panose="020B0602030504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AABA5E1-A1D6-4CD9-AFAC-DC2C59426D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713" y="103032"/>
            <a:ext cx="2947310" cy="966149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B9770627-0217-4944-9ED9-DC9C077927B5}"/>
              </a:ext>
            </a:extLst>
          </p:cNvPr>
          <p:cNvSpPr/>
          <p:nvPr/>
        </p:nvSpPr>
        <p:spPr>
          <a:xfrm>
            <a:off x="1" y="6476947"/>
            <a:ext cx="12192000" cy="381053"/>
          </a:xfrm>
          <a:prstGeom prst="rect">
            <a:avLst/>
          </a:prstGeom>
          <a:solidFill>
            <a:srgbClr val="009885"/>
          </a:solidFill>
          <a:ln>
            <a:solidFill>
              <a:srgbClr val="0098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8032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38434349-FE3B-4DCA-8E98-B1304B1DE68D}"/>
              </a:ext>
            </a:extLst>
          </p:cNvPr>
          <p:cNvGrpSpPr/>
          <p:nvPr/>
        </p:nvGrpSpPr>
        <p:grpSpPr>
          <a:xfrm>
            <a:off x="2756080" y="1287887"/>
            <a:ext cx="6156100" cy="5570113"/>
            <a:chOff x="2382592" y="99017"/>
            <a:chExt cx="6568224" cy="6278914"/>
          </a:xfrm>
        </p:grpSpPr>
        <p:pic>
          <p:nvPicPr>
            <p:cNvPr id="7" name="WordPictureWatermark9637230" descr="/Users/franciscotamayo/Desktop/Hoja Membretada_Mesa de trabajo 1 copia.png">
              <a:extLst>
                <a:ext uri="{FF2B5EF4-FFF2-40B4-BE49-F238E27FC236}">
                  <a16:creationId xmlns:a16="http://schemas.microsoft.com/office/drawing/2014/main" id="{444B2827-8C27-4853-82C3-AB511BF1DE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291" t="4253" r="12985" b="4198"/>
            <a:stretch/>
          </p:blipFill>
          <p:spPr bwMode="auto">
            <a:xfrm>
              <a:off x="2494029" y="99017"/>
              <a:ext cx="6456787" cy="6278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CFD6F346-A270-4024-B643-8D1317C9CCAD}"/>
                </a:ext>
              </a:extLst>
            </p:cNvPr>
            <p:cNvSpPr/>
            <p:nvPr/>
          </p:nvSpPr>
          <p:spPr>
            <a:xfrm>
              <a:off x="2382592" y="99017"/>
              <a:ext cx="1326523" cy="8153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A618BED6-5D38-4F94-9FD2-3C74F3896A57}"/>
              </a:ext>
            </a:extLst>
          </p:cNvPr>
          <p:cNvSpPr txBox="1"/>
          <p:nvPr/>
        </p:nvSpPr>
        <p:spPr>
          <a:xfrm>
            <a:off x="550333" y="169332"/>
            <a:ext cx="8477756" cy="1118553"/>
          </a:xfrm>
          <a:prstGeom prst="rect">
            <a:avLst/>
          </a:prstGeom>
          <a:solidFill>
            <a:srgbClr val="009885"/>
          </a:solidFill>
          <a:ln>
            <a:solidFill>
              <a:srgbClr val="009885"/>
            </a:solidFill>
          </a:ln>
          <a:effectLst>
            <a:outerShdw blurRad="50800" dist="38100" dir="5400000" algn="t" rotWithShape="0">
              <a:srgbClr val="00988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Lucida Sans" panose="020B0602030504020204" pitchFamily="34" charset="0"/>
              </a:rPr>
              <a:t>2.1. </a:t>
            </a:r>
            <a:r>
              <a:rPr lang="en-US" sz="3200" dirty="0" err="1">
                <a:solidFill>
                  <a:schemeClr val="bg1"/>
                </a:solidFill>
                <a:latin typeface="Lucida Sans" panose="020B0602030504020204" pitchFamily="34" charset="0"/>
              </a:rPr>
              <a:t>Información</a:t>
            </a:r>
            <a:r>
              <a:rPr lang="en-US" sz="3200" dirty="0">
                <a:solidFill>
                  <a:schemeClr val="bg1"/>
                </a:solidFill>
                <a:latin typeface="Lucida Sans" panose="020B0602030504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Lucida Sans" panose="020B0602030504020204" pitchFamily="34" charset="0"/>
              </a:rPr>
              <a:t>Estadística</a:t>
            </a:r>
            <a:r>
              <a:rPr lang="en-US" sz="3200" dirty="0">
                <a:solidFill>
                  <a:schemeClr val="bg1"/>
                </a:solidFill>
                <a:latin typeface="Lucida Sans" panose="020B0602030504020204" pitchFamily="34" charset="0"/>
              </a:rPr>
              <a:t> de </a:t>
            </a:r>
            <a:r>
              <a:rPr lang="en-US" sz="3200" dirty="0" err="1">
                <a:solidFill>
                  <a:schemeClr val="bg1"/>
                </a:solidFill>
                <a:latin typeface="Lucida Sans" panose="020B0602030504020204" pitchFamily="34" charset="0"/>
              </a:rPr>
              <a:t>Incendios</a:t>
            </a:r>
            <a:r>
              <a:rPr lang="en-US" sz="3200" dirty="0">
                <a:solidFill>
                  <a:schemeClr val="bg1"/>
                </a:solidFill>
                <a:latin typeface="Lucida Sans" panose="020B0602030504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Lucida Sans" panose="020B0602030504020204" pitchFamily="34" charset="0"/>
              </a:rPr>
              <a:t>Forestales</a:t>
            </a:r>
            <a:r>
              <a:rPr lang="en-US" sz="3200" dirty="0">
                <a:solidFill>
                  <a:schemeClr val="bg1"/>
                </a:solidFill>
                <a:latin typeface="Lucida Sans" panose="020B0602030504020204" pitchFamily="34" charset="0"/>
              </a:rPr>
              <a:t>, </a:t>
            </a:r>
            <a:r>
              <a:rPr lang="en-US" sz="3200" dirty="0" err="1">
                <a:solidFill>
                  <a:schemeClr val="bg1"/>
                </a:solidFill>
                <a:latin typeface="Lucida Sans" panose="020B0602030504020204" pitchFamily="34" charset="0"/>
              </a:rPr>
              <a:t>comparativa</a:t>
            </a:r>
            <a:r>
              <a:rPr lang="en-US" sz="3200" dirty="0">
                <a:solidFill>
                  <a:schemeClr val="bg1"/>
                </a:solidFill>
                <a:latin typeface="Lucida Sans" panose="020B0602030504020204" pitchFamily="34" charset="0"/>
              </a:rPr>
              <a:t> 2024 - 2025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AABA5E1-A1D6-4CD9-AFAC-DC2C59426D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713" y="254266"/>
            <a:ext cx="2847554" cy="933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395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38434349-FE3B-4DCA-8E98-B1304B1DE68D}"/>
              </a:ext>
            </a:extLst>
          </p:cNvPr>
          <p:cNvGrpSpPr/>
          <p:nvPr/>
        </p:nvGrpSpPr>
        <p:grpSpPr>
          <a:xfrm>
            <a:off x="2756080" y="1287887"/>
            <a:ext cx="6156100" cy="5570113"/>
            <a:chOff x="2382592" y="99017"/>
            <a:chExt cx="6568224" cy="6278914"/>
          </a:xfrm>
        </p:grpSpPr>
        <p:pic>
          <p:nvPicPr>
            <p:cNvPr id="7" name="WordPictureWatermark9637230" descr="/Users/franciscotamayo/Desktop/Hoja Membretada_Mesa de trabajo 1 copia.png">
              <a:extLst>
                <a:ext uri="{FF2B5EF4-FFF2-40B4-BE49-F238E27FC236}">
                  <a16:creationId xmlns:a16="http://schemas.microsoft.com/office/drawing/2014/main" id="{444B2827-8C27-4853-82C3-AB511BF1DE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291" t="4253" r="12985" b="4198"/>
            <a:stretch/>
          </p:blipFill>
          <p:spPr bwMode="auto">
            <a:xfrm>
              <a:off x="2494029" y="99017"/>
              <a:ext cx="6456787" cy="6278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CFD6F346-A270-4024-B643-8D1317C9CCAD}"/>
                </a:ext>
              </a:extLst>
            </p:cNvPr>
            <p:cNvSpPr/>
            <p:nvPr/>
          </p:nvSpPr>
          <p:spPr>
            <a:xfrm>
              <a:off x="2382592" y="99017"/>
              <a:ext cx="1326523" cy="8153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A618BED6-5D38-4F94-9FD2-3C74F3896A57}"/>
              </a:ext>
            </a:extLst>
          </p:cNvPr>
          <p:cNvSpPr txBox="1"/>
          <p:nvPr/>
        </p:nvSpPr>
        <p:spPr>
          <a:xfrm>
            <a:off x="491066" y="262467"/>
            <a:ext cx="8537023" cy="1025419"/>
          </a:xfrm>
          <a:prstGeom prst="rect">
            <a:avLst/>
          </a:prstGeom>
          <a:solidFill>
            <a:srgbClr val="009885"/>
          </a:solidFill>
          <a:ln>
            <a:solidFill>
              <a:srgbClr val="009885"/>
            </a:solidFill>
          </a:ln>
          <a:effectLst>
            <a:outerShdw blurRad="50800" dist="38100" dir="5400000" algn="t" rotWithShape="0">
              <a:srgbClr val="00988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2.2. Información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Estadística</a:t>
            </a:r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de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Incendios</a:t>
            </a:r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Forestales</a:t>
            </a:r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por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Región</a:t>
            </a:r>
            <a:endParaRPr lang="en-US" sz="36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AABA5E1-A1D6-4CD9-AFAC-DC2C59426D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713" y="163487"/>
            <a:ext cx="2762887" cy="90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927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38434349-FE3B-4DCA-8E98-B1304B1DE68D}"/>
              </a:ext>
            </a:extLst>
          </p:cNvPr>
          <p:cNvGrpSpPr/>
          <p:nvPr/>
        </p:nvGrpSpPr>
        <p:grpSpPr>
          <a:xfrm>
            <a:off x="2756080" y="1287887"/>
            <a:ext cx="6156100" cy="5570113"/>
            <a:chOff x="2382592" y="99017"/>
            <a:chExt cx="6568224" cy="6278914"/>
          </a:xfrm>
        </p:grpSpPr>
        <p:pic>
          <p:nvPicPr>
            <p:cNvPr id="7" name="WordPictureWatermark9637230" descr="/Users/franciscotamayo/Desktop/Hoja Membretada_Mesa de trabajo 1 copia.png">
              <a:extLst>
                <a:ext uri="{FF2B5EF4-FFF2-40B4-BE49-F238E27FC236}">
                  <a16:creationId xmlns:a16="http://schemas.microsoft.com/office/drawing/2014/main" id="{444B2827-8C27-4853-82C3-AB511BF1DE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291" t="4253" r="12985" b="4198"/>
            <a:stretch/>
          </p:blipFill>
          <p:spPr bwMode="auto">
            <a:xfrm>
              <a:off x="2494029" y="99017"/>
              <a:ext cx="6456787" cy="6278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CFD6F346-A270-4024-B643-8D1317C9CCAD}"/>
                </a:ext>
              </a:extLst>
            </p:cNvPr>
            <p:cNvSpPr/>
            <p:nvPr/>
          </p:nvSpPr>
          <p:spPr>
            <a:xfrm>
              <a:off x="2382592" y="99017"/>
              <a:ext cx="1326523" cy="8153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A618BED6-5D38-4F94-9FD2-3C74F3896A57}"/>
              </a:ext>
            </a:extLst>
          </p:cNvPr>
          <p:cNvSpPr txBox="1"/>
          <p:nvPr/>
        </p:nvSpPr>
        <p:spPr>
          <a:xfrm>
            <a:off x="516467" y="263403"/>
            <a:ext cx="8511622" cy="1024484"/>
          </a:xfrm>
          <a:prstGeom prst="rect">
            <a:avLst/>
          </a:prstGeom>
          <a:solidFill>
            <a:srgbClr val="009885"/>
          </a:solidFill>
          <a:ln>
            <a:solidFill>
              <a:srgbClr val="009885"/>
            </a:solidFill>
          </a:ln>
          <a:effectLst>
            <a:outerShdw blurRad="50800" dist="38100" dir="5400000" algn="t" rotWithShape="0">
              <a:srgbClr val="00988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2.3. Información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Estadística</a:t>
            </a:r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de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Incendios</a:t>
            </a:r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Lucida Sans" panose="020B0602030504020204" pitchFamily="34" charset="0"/>
              </a:rPr>
              <a:t>Forestales</a:t>
            </a:r>
            <a:r>
              <a:rPr lang="en-US" sz="3600" dirty="0">
                <a:solidFill>
                  <a:schemeClr val="bg1"/>
                </a:solidFill>
                <a:latin typeface="Lucida Sans" panose="020B0602030504020204" pitchFamily="34" charset="0"/>
              </a:rPr>
              <a:t> por Municipio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AABA5E1-A1D6-4CD9-AFAC-DC2C59426D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713" y="263403"/>
            <a:ext cx="2458087" cy="805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084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38434349-FE3B-4DCA-8E98-B1304B1DE68D}"/>
              </a:ext>
            </a:extLst>
          </p:cNvPr>
          <p:cNvGrpSpPr/>
          <p:nvPr/>
        </p:nvGrpSpPr>
        <p:grpSpPr>
          <a:xfrm>
            <a:off x="2756080" y="1287887"/>
            <a:ext cx="6156100" cy="5570113"/>
            <a:chOff x="2382592" y="99017"/>
            <a:chExt cx="6568224" cy="6278914"/>
          </a:xfrm>
        </p:grpSpPr>
        <p:pic>
          <p:nvPicPr>
            <p:cNvPr id="7" name="WordPictureWatermark9637230" descr="/Users/franciscotamayo/Desktop/Hoja Membretada_Mesa de trabajo 1 copia.png">
              <a:extLst>
                <a:ext uri="{FF2B5EF4-FFF2-40B4-BE49-F238E27FC236}">
                  <a16:creationId xmlns:a16="http://schemas.microsoft.com/office/drawing/2014/main" id="{444B2827-8C27-4853-82C3-AB511BF1DE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291" t="4253" r="12985" b="4198"/>
            <a:stretch/>
          </p:blipFill>
          <p:spPr bwMode="auto">
            <a:xfrm>
              <a:off x="2494029" y="99017"/>
              <a:ext cx="6456787" cy="6278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CFD6F346-A270-4024-B643-8D1317C9CCAD}"/>
                </a:ext>
              </a:extLst>
            </p:cNvPr>
            <p:cNvSpPr/>
            <p:nvPr/>
          </p:nvSpPr>
          <p:spPr>
            <a:xfrm>
              <a:off x="2382592" y="99017"/>
              <a:ext cx="1326523" cy="8153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A618BED6-5D38-4F94-9FD2-3C74F3896A57}"/>
              </a:ext>
            </a:extLst>
          </p:cNvPr>
          <p:cNvSpPr txBox="1"/>
          <p:nvPr/>
        </p:nvSpPr>
        <p:spPr>
          <a:xfrm>
            <a:off x="855132" y="187698"/>
            <a:ext cx="8172957" cy="1184855"/>
          </a:xfrm>
          <a:prstGeom prst="rect">
            <a:avLst/>
          </a:prstGeom>
          <a:solidFill>
            <a:srgbClr val="009885"/>
          </a:solidFill>
          <a:ln>
            <a:solidFill>
              <a:srgbClr val="009885"/>
            </a:solidFill>
          </a:ln>
          <a:effectLst>
            <a:outerShdw blurRad="50800" dist="38100" dir="5400000" algn="t" rotWithShape="0">
              <a:srgbClr val="00988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Lucida Sans" panose="020B0602030504020204" pitchFamily="34" charset="0"/>
              </a:rPr>
              <a:t>2.4 Información </a:t>
            </a:r>
            <a:r>
              <a:rPr lang="en-US" sz="3200" dirty="0" err="1">
                <a:solidFill>
                  <a:schemeClr val="bg1"/>
                </a:solidFill>
                <a:latin typeface="Lucida Sans" panose="020B0602030504020204" pitchFamily="34" charset="0"/>
              </a:rPr>
              <a:t>Estadística</a:t>
            </a:r>
            <a:r>
              <a:rPr lang="en-US" sz="3200" dirty="0">
                <a:solidFill>
                  <a:schemeClr val="bg1"/>
                </a:solidFill>
                <a:latin typeface="Lucida Sans" panose="020B0602030504020204" pitchFamily="34" charset="0"/>
              </a:rPr>
              <a:t> de </a:t>
            </a:r>
            <a:r>
              <a:rPr lang="en-US" sz="3200" dirty="0" err="1">
                <a:solidFill>
                  <a:schemeClr val="bg1"/>
                </a:solidFill>
                <a:latin typeface="Lucida Sans" panose="020B0602030504020204" pitchFamily="34" charset="0"/>
              </a:rPr>
              <a:t>Incendios</a:t>
            </a:r>
            <a:r>
              <a:rPr lang="en-US" sz="3200" dirty="0">
                <a:solidFill>
                  <a:schemeClr val="bg1"/>
                </a:solidFill>
                <a:latin typeface="Lucida Sans" panose="020B0602030504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Lucida Sans" panose="020B0602030504020204" pitchFamily="34" charset="0"/>
              </a:rPr>
              <a:t>Forestales</a:t>
            </a:r>
            <a:r>
              <a:rPr lang="en-US" sz="3200" dirty="0">
                <a:solidFill>
                  <a:schemeClr val="bg1"/>
                </a:solidFill>
                <a:latin typeface="Lucida Sans" panose="020B0602030504020204" pitchFamily="34" charset="0"/>
              </a:rPr>
              <a:t> por Tipo de </a:t>
            </a:r>
            <a:r>
              <a:rPr lang="en-US" sz="3200" dirty="0" err="1">
                <a:solidFill>
                  <a:schemeClr val="bg1"/>
                </a:solidFill>
                <a:latin typeface="Lucida Sans" panose="020B0602030504020204" pitchFamily="34" charset="0"/>
              </a:rPr>
              <a:t>Vegetación</a:t>
            </a:r>
            <a:endParaRPr lang="en-US" sz="320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AABA5E1-A1D6-4CD9-AFAC-DC2C59426D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713" y="285606"/>
            <a:ext cx="2390354" cy="78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768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38434349-FE3B-4DCA-8E98-B1304B1DE68D}"/>
              </a:ext>
            </a:extLst>
          </p:cNvPr>
          <p:cNvGrpSpPr/>
          <p:nvPr/>
        </p:nvGrpSpPr>
        <p:grpSpPr>
          <a:xfrm>
            <a:off x="2756080" y="1287887"/>
            <a:ext cx="6156100" cy="5570113"/>
            <a:chOff x="2382592" y="99017"/>
            <a:chExt cx="6568224" cy="6278914"/>
          </a:xfrm>
        </p:grpSpPr>
        <p:pic>
          <p:nvPicPr>
            <p:cNvPr id="7" name="WordPictureWatermark9637230" descr="/Users/franciscotamayo/Desktop/Hoja Membretada_Mesa de trabajo 1 copia.png">
              <a:extLst>
                <a:ext uri="{FF2B5EF4-FFF2-40B4-BE49-F238E27FC236}">
                  <a16:creationId xmlns:a16="http://schemas.microsoft.com/office/drawing/2014/main" id="{444B2827-8C27-4853-82C3-AB511BF1DE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291" t="4253" r="12985" b="4198"/>
            <a:stretch/>
          </p:blipFill>
          <p:spPr bwMode="auto">
            <a:xfrm>
              <a:off x="2494029" y="99017"/>
              <a:ext cx="6456787" cy="62789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CFD6F346-A270-4024-B643-8D1317C9CCAD}"/>
                </a:ext>
              </a:extLst>
            </p:cNvPr>
            <p:cNvSpPr/>
            <p:nvPr/>
          </p:nvSpPr>
          <p:spPr>
            <a:xfrm>
              <a:off x="2382592" y="99017"/>
              <a:ext cx="1326523" cy="8153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A618BED6-5D38-4F94-9FD2-3C74F3896A57}"/>
              </a:ext>
            </a:extLst>
          </p:cNvPr>
          <p:cNvSpPr txBox="1"/>
          <p:nvPr/>
        </p:nvSpPr>
        <p:spPr>
          <a:xfrm>
            <a:off x="999066" y="103031"/>
            <a:ext cx="8029023" cy="1420969"/>
          </a:xfrm>
          <a:prstGeom prst="rect">
            <a:avLst/>
          </a:prstGeom>
          <a:solidFill>
            <a:srgbClr val="009885"/>
          </a:solidFill>
          <a:ln>
            <a:solidFill>
              <a:srgbClr val="009885"/>
            </a:solidFill>
          </a:ln>
          <a:effectLst>
            <a:outerShdw blurRad="50800" dist="38100" dir="5400000" algn="t" rotWithShape="0">
              <a:srgbClr val="009885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Lucida Sans" panose="020B0602030504020204" pitchFamily="34" charset="0"/>
              </a:rPr>
              <a:t>2.5. Información </a:t>
            </a:r>
            <a:r>
              <a:rPr lang="en-US" sz="3200" dirty="0" err="1">
                <a:solidFill>
                  <a:schemeClr val="bg1"/>
                </a:solidFill>
                <a:latin typeface="Lucida Sans" panose="020B0602030504020204" pitchFamily="34" charset="0"/>
              </a:rPr>
              <a:t>Estadística</a:t>
            </a:r>
            <a:r>
              <a:rPr lang="en-US" sz="3200" dirty="0">
                <a:solidFill>
                  <a:schemeClr val="bg1"/>
                </a:solidFill>
                <a:latin typeface="Lucida Sans" panose="020B0602030504020204" pitchFamily="34" charset="0"/>
              </a:rPr>
              <a:t> de </a:t>
            </a:r>
            <a:r>
              <a:rPr lang="en-US" sz="3200" dirty="0" err="1">
                <a:solidFill>
                  <a:schemeClr val="bg1"/>
                </a:solidFill>
                <a:latin typeface="Lucida Sans" panose="020B0602030504020204" pitchFamily="34" charset="0"/>
              </a:rPr>
              <a:t>Incendios</a:t>
            </a:r>
            <a:r>
              <a:rPr lang="en-US" sz="3200" dirty="0">
                <a:solidFill>
                  <a:schemeClr val="bg1"/>
                </a:solidFill>
                <a:latin typeface="Lucida Sans" panose="020B0602030504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Lucida Sans" panose="020B0602030504020204" pitchFamily="34" charset="0"/>
              </a:rPr>
              <a:t>Forestales</a:t>
            </a:r>
            <a:r>
              <a:rPr lang="en-US" sz="3200" dirty="0">
                <a:solidFill>
                  <a:schemeClr val="bg1"/>
                </a:solidFill>
                <a:latin typeface="Lucida Sans" panose="020B0602030504020204" pitchFamily="34" charset="0"/>
              </a:rPr>
              <a:t> por </a:t>
            </a:r>
            <a:r>
              <a:rPr lang="en-US" sz="3200" dirty="0" err="1">
                <a:solidFill>
                  <a:schemeClr val="bg1"/>
                </a:solidFill>
                <a:latin typeface="Lucida Sans" panose="020B0602030504020204" pitchFamily="34" charset="0"/>
              </a:rPr>
              <a:t>Áreas</a:t>
            </a:r>
            <a:r>
              <a:rPr lang="en-US" sz="3200" dirty="0">
                <a:solidFill>
                  <a:schemeClr val="bg1"/>
                </a:solidFill>
                <a:latin typeface="Lucida Sans" panose="020B0602030504020204" pitchFamily="34" charset="0"/>
              </a:rPr>
              <a:t> Naturales Protegidas Federales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AABA5E1-A1D6-4CD9-AFAC-DC2C59426D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713" y="103032"/>
            <a:ext cx="2947310" cy="96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1737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1979</TotalTime>
  <Words>243</Words>
  <Application>Microsoft Office PowerPoint</Application>
  <PresentationFormat>Panorámica</PresentationFormat>
  <Paragraphs>25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Lucida Sans</vt:lpstr>
      <vt:lpstr>Tema de Office</vt:lpstr>
      <vt:lpstr>Sistema Estatal de Protección Civil Centro Estatal de Protección Civil, Monitoreo de Riesgos y Manejo del Fuego   Tarjeta Semanal Estatal de Incendios    Información preliminar del 1 al 19 de enero de 2025 (Acumulado por esta ocasión)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Vramos</dc:creator>
  <cp:lastModifiedBy>DIAR-1</cp:lastModifiedBy>
  <cp:revision>26</cp:revision>
  <cp:lastPrinted>2025-01-06T18:25:12Z</cp:lastPrinted>
  <dcterms:created xsi:type="dcterms:W3CDTF">2024-12-19T18:12:40Z</dcterms:created>
  <dcterms:modified xsi:type="dcterms:W3CDTF">2025-01-06T18:28:30Z</dcterms:modified>
</cp:coreProperties>
</file>